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8" r:id="rId3"/>
    <p:sldId id="259" r:id="rId4"/>
    <p:sldId id="260" r:id="rId5"/>
    <p:sldId id="261" r:id="rId6"/>
    <p:sldId id="263" r:id="rId7"/>
    <p:sldId id="262" r:id="rId8"/>
    <p:sldId id="264" r:id="rId9"/>
    <p:sldId id="265" r:id="rId10"/>
    <p:sldId id="266" r:id="rId11"/>
    <p:sldId id="268" r:id="rId12"/>
    <p:sldId id="269" r:id="rId13"/>
    <p:sldId id="267" r:id="rId14"/>
    <p:sldId id="270" r:id="rId15"/>
    <p:sldId id="273" r:id="rId16"/>
    <p:sldId id="271"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ADCA7C-38DF-8440-9528-39BAD1832607}" v="363" dt="2021-10-13T18:29:18.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7" autoAdjust="0"/>
    <p:restoredTop sz="83710"/>
  </p:normalViewPr>
  <p:slideViewPr>
    <p:cSldViewPr snapToGrid="0">
      <p:cViewPr>
        <p:scale>
          <a:sx n="121" d="100"/>
          <a:sy n="121" d="100"/>
        </p:scale>
        <p:origin x="24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208C0-8F77-4C4F-8486-6162C064E879}" type="datetimeFigureOut">
              <a:rPr lang="en-US" smtClean="0"/>
              <a:t>10/13/21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7A189-130B-984B-8A57-4FB94BA00F14}" type="slidenum">
              <a:rPr lang="en-US" smtClean="0"/>
              <a:t>‹#›</a:t>
            </a:fld>
            <a:endParaRPr lang="en-US"/>
          </a:p>
        </p:txBody>
      </p:sp>
    </p:spTree>
    <p:extLst>
      <p:ext uri="{BB962C8B-B14F-4D97-AF65-F5344CB8AC3E}">
        <p14:creationId xmlns:p14="http://schemas.microsoft.com/office/powerpoint/2010/main" val="236973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7A189-130B-984B-8A57-4FB94BA00F14}" type="slidenum">
              <a:rPr lang="en-US" smtClean="0"/>
              <a:t>12</a:t>
            </a:fld>
            <a:endParaRPr lang="en-US"/>
          </a:p>
        </p:txBody>
      </p:sp>
    </p:spTree>
    <p:extLst>
      <p:ext uri="{BB962C8B-B14F-4D97-AF65-F5344CB8AC3E}">
        <p14:creationId xmlns:p14="http://schemas.microsoft.com/office/powerpoint/2010/main" val="108398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7A189-130B-984B-8A57-4FB94BA00F14}" type="slidenum">
              <a:rPr lang="en-US" smtClean="0"/>
              <a:t>14</a:t>
            </a:fld>
            <a:endParaRPr lang="en-US"/>
          </a:p>
        </p:txBody>
      </p:sp>
    </p:spTree>
    <p:extLst>
      <p:ext uri="{BB962C8B-B14F-4D97-AF65-F5344CB8AC3E}">
        <p14:creationId xmlns:p14="http://schemas.microsoft.com/office/powerpoint/2010/main" val="135772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7A189-130B-984B-8A57-4FB94BA00F14}" type="slidenum">
              <a:rPr lang="en-US" smtClean="0"/>
              <a:t>16</a:t>
            </a:fld>
            <a:endParaRPr lang="en-US"/>
          </a:p>
        </p:txBody>
      </p:sp>
    </p:spTree>
    <p:extLst>
      <p:ext uri="{BB962C8B-B14F-4D97-AF65-F5344CB8AC3E}">
        <p14:creationId xmlns:p14="http://schemas.microsoft.com/office/powerpoint/2010/main" val="214076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7A189-130B-984B-8A57-4FB94BA00F14}" type="slidenum">
              <a:rPr lang="en-US" smtClean="0"/>
              <a:t>17</a:t>
            </a:fld>
            <a:endParaRPr lang="en-US"/>
          </a:p>
        </p:txBody>
      </p:sp>
    </p:spTree>
    <p:extLst>
      <p:ext uri="{BB962C8B-B14F-4D97-AF65-F5344CB8AC3E}">
        <p14:creationId xmlns:p14="http://schemas.microsoft.com/office/powerpoint/2010/main" val="2657810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ml4a.github.io/demos/convolution/"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orsten_Wiesel" TargetMode="External"/><Relationship Id="rId2" Type="http://schemas.openxmlformats.org/officeDocument/2006/relationships/hyperlink" Target="https://en.wikipedia.org/wiki/David_H._Hubel" TargetMode="Externa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hyperlink" Target="https://ml4a.github.io/ml4a/convnets/" TargetMode="External"/><Relationship Id="rId4" Type="http://schemas.openxmlformats.org/officeDocument/2006/relationships/hyperlink" Target="https://www.ncbi.nlm.nih.gov/pmc/articles/PMC13595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0FAC-53F2-408F-923E-869E56646699}"/>
              </a:ext>
            </a:extLst>
          </p:cNvPr>
          <p:cNvSpPr>
            <a:spLocks noGrp="1"/>
          </p:cNvSpPr>
          <p:nvPr>
            <p:ph type="title"/>
          </p:nvPr>
        </p:nvSpPr>
        <p:spPr/>
        <p:txBody>
          <a:bodyPr>
            <a:normAutofit/>
          </a:bodyPr>
          <a:lstStyle/>
          <a:p>
            <a:pPr algn="ctr"/>
            <a:r>
              <a:rPr lang="en-US" sz="3200" dirty="0">
                <a:latin typeface="Arial"/>
                <a:cs typeface="Calibri Light"/>
              </a:rPr>
              <a:t>Deep Learning for Computer Vision</a:t>
            </a:r>
            <a:endParaRPr lang="en-US" sz="3200" dirty="0">
              <a:latin typeface="Arial"/>
              <a:cs typeface="Arial"/>
            </a:endParaRPr>
          </a:p>
        </p:txBody>
      </p:sp>
      <p:grpSp>
        <p:nvGrpSpPr>
          <p:cNvPr id="5" name="Group 4">
            <a:extLst>
              <a:ext uri="{FF2B5EF4-FFF2-40B4-BE49-F238E27FC236}">
                <a16:creationId xmlns:a16="http://schemas.microsoft.com/office/drawing/2014/main" id="{853CF85A-CCD6-A547-853A-C75BCEEA54BA}"/>
              </a:ext>
            </a:extLst>
          </p:cNvPr>
          <p:cNvGrpSpPr/>
          <p:nvPr/>
        </p:nvGrpSpPr>
        <p:grpSpPr>
          <a:xfrm>
            <a:off x="8297587" y="2965506"/>
            <a:ext cx="3908713" cy="3885977"/>
            <a:chOff x="7945288" y="2196934"/>
            <a:chExt cx="3908713" cy="3885977"/>
          </a:xfrm>
        </p:grpSpPr>
        <p:pic>
          <p:nvPicPr>
            <p:cNvPr id="2050" name="Picture 2">
              <a:extLst>
                <a:ext uri="{FF2B5EF4-FFF2-40B4-BE49-F238E27FC236}">
                  <a16:creationId xmlns:a16="http://schemas.microsoft.com/office/drawing/2014/main" id="{9565B56F-B993-E448-8868-5729FA74A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863" y="2196934"/>
              <a:ext cx="3771065" cy="3547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44C9B6-E44C-B741-ACB1-540B2E857ED4}"/>
                </a:ext>
              </a:extLst>
            </p:cNvPr>
            <p:cNvSpPr txBox="1"/>
            <p:nvPr/>
          </p:nvSpPr>
          <p:spPr>
            <a:xfrm>
              <a:off x="7945288" y="5744357"/>
              <a:ext cx="3908713" cy="338554"/>
            </a:xfrm>
            <a:prstGeom prst="rect">
              <a:avLst/>
            </a:prstGeom>
            <a:noFill/>
          </p:spPr>
          <p:txBody>
            <a:bodyPr wrap="square" rtlCol="0">
              <a:spAutoFit/>
            </a:bodyPr>
            <a:lstStyle/>
            <a:p>
              <a:r>
                <a:rPr lang="en-US" sz="800" dirty="0"/>
                <a:t>Das, Arun, et al. "Distributed machine learning cloud teleophthalmology IoT for predicting AMD disease progression." </a:t>
              </a:r>
              <a:r>
                <a:rPr lang="en-US" sz="800" i="1" dirty="0"/>
                <a:t>Future Generation Computer Systems</a:t>
              </a:r>
              <a:r>
                <a:rPr lang="en-US" sz="800" dirty="0"/>
                <a:t> 93 (2019): 486-498.</a:t>
              </a:r>
            </a:p>
          </p:txBody>
        </p:sp>
      </p:grpSp>
      <p:grpSp>
        <p:nvGrpSpPr>
          <p:cNvPr id="8" name="Group 7">
            <a:extLst>
              <a:ext uri="{FF2B5EF4-FFF2-40B4-BE49-F238E27FC236}">
                <a16:creationId xmlns:a16="http://schemas.microsoft.com/office/drawing/2014/main" id="{42CD1329-3DBE-3444-853F-419256C8A0A5}"/>
              </a:ext>
            </a:extLst>
          </p:cNvPr>
          <p:cNvGrpSpPr/>
          <p:nvPr/>
        </p:nvGrpSpPr>
        <p:grpSpPr>
          <a:xfrm>
            <a:off x="0" y="2608759"/>
            <a:ext cx="3362916" cy="4260916"/>
            <a:chOff x="0" y="2234704"/>
            <a:chExt cx="3362916" cy="4260916"/>
          </a:xfrm>
        </p:grpSpPr>
        <p:pic>
          <p:nvPicPr>
            <p:cNvPr id="6" name="Picture 5">
              <a:extLst>
                <a:ext uri="{FF2B5EF4-FFF2-40B4-BE49-F238E27FC236}">
                  <a16:creationId xmlns:a16="http://schemas.microsoft.com/office/drawing/2014/main" id="{8D1B89D4-1720-BC43-AFBE-2C38B7FAA57A}"/>
                </a:ext>
              </a:extLst>
            </p:cNvPr>
            <p:cNvPicPr>
              <a:picLocks noChangeAspect="1"/>
            </p:cNvPicPr>
            <p:nvPr/>
          </p:nvPicPr>
          <p:blipFill>
            <a:blip r:embed="rId3"/>
            <a:stretch>
              <a:fillRect/>
            </a:stretch>
          </p:blipFill>
          <p:spPr>
            <a:xfrm>
              <a:off x="0" y="2234704"/>
              <a:ext cx="3294091" cy="4044043"/>
            </a:xfrm>
            <a:prstGeom prst="rect">
              <a:avLst/>
            </a:prstGeom>
          </p:spPr>
        </p:pic>
        <p:sp>
          <p:nvSpPr>
            <p:cNvPr id="7" name="TextBox 6">
              <a:extLst>
                <a:ext uri="{FF2B5EF4-FFF2-40B4-BE49-F238E27FC236}">
                  <a16:creationId xmlns:a16="http://schemas.microsoft.com/office/drawing/2014/main" id="{568EC809-2142-624D-A401-EC27D4FF09F2}"/>
                </a:ext>
              </a:extLst>
            </p:cNvPr>
            <p:cNvSpPr txBox="1"/>
            <p:nvPr/>
          </p:nvSpPr>
          <p:spPr>
            <a:xfrm>
              <a:off x="68825" y="6157066"/>
              <a:ext cx="3294091" cy="338554"/>
            </a:xfrm>
            <a:prstGeom prst="rect">
              <a:avLst/>
            </a:prstGeom>
            <a:noFill/>
          </p:spPr>
          <p:txBody>
            <a:bodyPr wrap="square" rtlCol="0">
              <a:spAutoFit/>
            </a:bodyPr>
            <a:lstStyle/>
            <a:p>
              <a:r>
                <a:rPr lang="en-US" sz="800" dirty="0" err="1"/>
                <a:t>Sahba</a:t>
              </a:r>
              <a:r>
                <a:rPr lang="en-US" sz="800" dirty="0"/>
                <a:t>, Amin, et al. "Image graph production by dense captioning." </a:t>
              </a:r>
              <a:r>
                <a:rPr lang="en-US" sz="800" i="1" dirty="0"/>
                <a:t>2018 World Automation Congress (WAC)</a:t>
              </a:r>
              <a:r>
                <a:rPr lang="en-US" sz="800" dirty="0"/>
                <a:t>. IEEE, 2018.</a:t>
              </a:r>
            </a:p>
          </p:txBody>
        </p:sp>
      </p:grpSp>
      <p:grpSp>
        <p:nvGrpSpPr>
          <p:cNvPr id="11" name="Group 10">
            <a:extLst>
              <a:ext uri="{FF2B5EF4-FFF2-40B4-BE49-F238E27FC236}">
                <a16:creationId xmlns:a16="http://schemas.microsoft.com/office/drawing/2014/main" id="{6E1CD700-710A-2B4C-9CA2-01E43D09730A}"/>
              </a:ext>
            </a:extLst>
          </p:cNvPr>
          <p:cNvGrpSpPr/>
          <p:nvPr/>
        </p:nvGrpSpPr>
        <p:grpSpPr>
          <a:xfrm>
            <a:off x="4032096" y="3710460"/>
            <a:ext cx="3668956" cy="3141023"/>
            <a:chOff x="3613482" y="2287738"/>
            <a:chExt cx="4359862" cy="3732513"/>
          </a:xfrm>
        </p:grpSpPr>
        <p:pic>
          <p:nvPicPr>
            <p:cNvPr id="9" name="Picture 8">
              <a:extLst>
                <a:ext uri="{FF2B5EF4-FFF2-40B4-BE49-F238E27FC236}">
                  <a16:creationId xmlns:a16="http://schemas.microsoft.com/office/drawing/2014/main" id="{472860F8-9912-8B4E-A0E9-26DE34A423D3}"/>
                </a:ext>
              </a:extLst>
            </p:cNvPr>
            <p:cNvPicPr>
              <a:picLocks noChangeAspect="1"/>
            </p:cNvPicPr>
            <p:nvPr/>
          </p:nvPicPr>
          <p:blipFill>
            <a:blip r:embed="rId4"/>
            <a:stretch>
              <a:fillRect/>
            </a:stretch>
          </p:blipFill>
          <p:spPr>
            <a:xfrm>
              <a:off x="3833884" y="2287738"/>
              <a:ext cx="3771065" cy="3393959"/>
            </a:xfrm>
            <a:prstGeom prst="rect">
              <a:avLst/>
            </a:prstGeom>
          </p:spPr>
        </p:pic>
        <p:sp>
          <p:nvSpPr>
            <p:cNvPr id="10" name="TextBox 9">
              <a:extLst>
                <a:ext uri="{FF2B5EF4-FFF2-40B4-BE49-F238E27FC236}">
                  <a16:creationId xmlns:a16="http://schemas.microsoft.com/office/drawing/2014/main" id="{D8DB964B-D949-D14D-81F2-62633578D367}"/>
                </a:ext>
              </a:extLst>
            </p:cNvPr>
            <p:cNvSpPr txBox="1"/>
            <p:nvPr/>
          </p:nvSpPr>
          <p:spPr>
            <a:xfrm>
              <a:off x="3613482" y="5681697"/>
              <a:ext cx="4359862" cy="338554"/>
            </a:xfrm>
            <a:prstGeom prst="rect">
              <a:avLst/>
            </a:prstGeom>
            <a:noFill/>
          </p:spPr>
          <p:txBody>
            <a:bodyPr wrap="square" rtlCol="0">
              <a:spAutoFit/>
            </a:bodyPr>
            <a:lstStyle/>
            <a:p>
              <a:r>
                <a:rPr lang="en-US" sz="800" dirty="0"/>
                <a:t>Das, Arun, et al. "Interpretable Self-Supervised Facial Micro-Expression Learning to Predict Cognitive State and Neurological Disorders." </a:t>
              </a:r>
              <a:r>
                <a:rPr lang="en-US" sz="800" i="1" dirty="0"/>
                <a:t>Proceedings of the AAAI Conference on AI</a:t>
              </a:r>
              <a:r>
                <a:rPr lang="en-US" sz="800" dirty="0"/>
                <a:t>. Vol. 35. No. 1. 2021.</a:t>
              </a:r>
            </a:p>
          </p:txBody>
        </p:sp>
      </p:grpSp>
      <p:pic>
        <p:nvPicPr>
          <p:cNvPr id="13" name="Picture 12">
            <a:extLst>
              <a:ext uri="{FF2B5EF4-FFF2-40B4-BE49-F238E27FC236}">
                <a16:creationId xmlns:a16="http://schemas.microsoft.com/office/drawing/2014/main" id="{878618E9-3C31-604A-B4A1-95A5893E4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742" y="1535609"/>
            <a:ext cx="3810000" cy="2146300"/>
          </a:xfrm>
          <a:prstGeom prst="rect">
            <a:avLst/>
          </a:prstGeom>
          <a:ln w="28575">
            <a:solidFill>
              <a:schemeClr val="tx1"/>
            </a:solidFill>
          </a:ln>
        </p:spPr>
      </p:pic>
    </p:spTree>
    <p:extLst>
      <p:ext uri="{BB962C8B-B14F-4D97-AF65-F5344CB8AC3E}">
        <p14:creationId xmlns:p14="http://schemas.microsoft.com/office/powerpoint/2010/main" val="1776127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A682-0EC6-E442-90E5-77BA4E353707}"/>
              </a:ext>
            </a:extLst>
          </p:cNvPr>
          <p:cNvSpPr>
            <a:spLocks noGrp="1"/>
          </p:cNvSpPr>
          <p:nvPr>
            <p:ph type="title"/>
          </p:nvPr>
        </p:nvSpPr>
        <p:spPr/>
        <p:txBody>
          <a:bodyPr/>
          <a:lstStyle/>
          <a:p>
            <a:r>
              <a:rPr lang="en-US" dirty="0"/>
              <a:t>Hierarchical Learning using Convolutional Neural Networks</a:t>
            </a:r>
          </a:p>
        </p:txBody>
      </p:sp>
      <p:sp>
        <p:nvSpPr>
          <p:cNvPr id="3" name="Content Placeholder 2">
            <a:extLst>
              <a:ext uri="{FF2B5EF4-FFF2-40B4-BE49-F238E27FC236}">
                <a16:creationId xmlns:a16="http://schemas.microsoft.com/office/drawing/2014/main" id="{03D460DB-7688-0149-9C37-8F8A73B214B9}"/>
              </a:ext>
            </a:extLst>
          </p:cNvPr>
          <p:cNvSpPr>
            <a:spLocks noGrp="1"/>
          </p:cNvSpPr>
          <p:nvPr>
            <p:ph idx="1"/>
          </p:nvPr>
        </p:nvSpPr>
        <p:spPr/>
        <p:txBody>
          <a:bodyPr>
            <a:normAutofit/>
          </a:bodyPr>
          <a:lstStyle/>
          <a:p>
            <a:pPr marL="0" indent="0">
              <a:buNone/>
            </a:pPr>
            <a:r>
              <a:rPr lang="en-US" sz="1800" dirty="0">
                <a:latin typeface="Arial"/>
                <a:cs typeface="Calibri" panose="020F0502020204030204"/>
              </a:rPr>
              <a:t>Convolutional Neural Networks (CNNs) or Convnets are typically the go-to neural network architecture for computer vision tasks. CNNs consists of stacks of convolution, pooling layers, and fully connected layers. The convolution layers operate under the principle of convolution of two images. By defining a kernel which slides across an input, a convolution operation between the kernel and input can considerably reduce the number of parameters required for the model. By designing several convolutional layers in the CNN architecture, we can start to emulate hierarchical vision seen in mammalian vision. </a:t>
            </a:r>
          </a:p>
          <a:p>
            <a:pPr marL="0" indent="0">
              <a:buNone/>
            </a:pPr>
            <a:r>
              <a:rPr lang="en-US" sz="1800" dirty="0">
                <a:latin typeface="Arial"/>
                <a:cs typeface="Calibri" panose="020F0502020204030204"/>
              </a:rPr>
              <a:t>Convolution layers are the feature extractors in the CNN. Each kernel or filter in the CNN layer shares parameters with the entire image input. The first few layers learns low-level features such as lines, edges. Layers later in the CNN learns the high-level features such as face, ear, etc. Fully connected networks convert the high-level features to output domain. </a:t>
            </a:r>
          </a:p>
          <a:p>
            <a:pPr marL="0" indent="0">
              <a:buNone/>
            </a:pPr>
            <a:endParaRPr lang="en-US" sz="1800" dirty="0">
              <a:latin typeface="Arial"/>
              <a:cs typeface="Calibri" panose="020F0502020204030204"/>
            </a:endParaRPr>
          </a:p>
        </p:txBody>
      </p:sp>
    </p:spTree>
    <p:extLst>
      <p:ext uri="{BB962C8B-B14F-4D97-AF65-F5344CB8AC3E}">
        <p14:creationId xmlns:p14="http://schemas.microsoft.com/office/powerpoint/2010/main" val="108561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0DE250D-0005-D140-82AD-5B468D079C1E}"/>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6F3979-4705-0740-BBF8-0138D1765C14}"/>
              </a:ext>
            </a:extLst>
          </p:cNvPr>
          <p:cNvCxnSpPr>
            <a:cxnSpLocks/>
            <a:stCxn id="17"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42" name="Picture 2" descr="Understanding Images with skimage-Python | by Mathanraj Sharma | Towards  Data Science">
            <a:extLst>
              <a:ext uri="{FF2B5EF4-FFF2-40B4-BE49-F238E27FC236}">
                <a16:creationId xmlns:a16="http://schemas.microsoft.com/office/drawing/2014/main" id="{8DEDC17D-364D-CB42-B846-C77D760BD9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DEF7E61-DD5A-E64E-89C0-17D6CA0AF4A6}"/>
              </a:ext>
            </a:extLst>
          </p:cNvPr>
          <p:cNvGrpSpPr/>
          <p:nvPr/>
        </p:nvGrpSpPr>
        <p:grpSpPr>
          <a:xfrm>
            <a:off x="4075244" y="247084"/>
            <a:ext cx="6031055" cy="2788169"/>
            <a:chOff x="4117286" y="404734"/>
            <a:chExt cx="6031055" cy="2788169"/>
          </a:xfrm>
        </p:grpSpPr>
        <p:pic>
          <p:nvPicPr>
            <p:cNvPr id="4" name="Picture 3">
              <a:extLst>
                <a:ext uri="{FF2B5EF4-FFF2-40B4-BE49-F238E27FC236}">
                  <a16:creationId xmlns:a16="http://schemas.microsoft.com/office/drawing/2014/main" id="{C27DEDE1-B42F-1D49-BB22-A834FD967B72}"/>
                </a:ext>
              </a:extLst>
            </p:cNvPr>
            <p:cNvPicPr>
              <a:picLocks noChangeAspect="1"/>
            </p:cNvPicPr>
            <p:nvPr/>
          </p:nvPicPr>
          <p:blipFill rotWithShape="1">
            <a:blip r:embed="rId3"/>
            <a:srcRect t="45464"/>
            <a:stretch/>
          </p:blipFill>
          <p:spPr>
            <a:xfrm>
              <a:off x="4117286" y="849100"/>
              <a:ext cx="6001075" cy="2327928"/>
            </a:xfrm>
            <a:prstGeom prst="rect">
              <a:avLst/>
            </a:prstGeom>
          </p:spPr>
        </p:pic>
        <p:sp>
          <p:nvSpPr>
            <p:cNvPr id="5" name="Rectangle 4">
              <a:extLst>
                <a:ext uri="{FF2B5EF4-FFF2-40B4-BE49-F238E27FC236}">
                  <a16:creationId xmlns:a16="http://schemas.microsoft.com/office/drawing/2014/main" id="{36C42AA5-46D1-0847-9548-24D257BA04A8}"/>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05ED89-7216-DB49-8ECF-B9854F0BCAE8}"/>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023133-0520-D64D-9EB1-3870D8E99EE6}"/>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7E76F8-5600-ED43-9C71-5CD87845F15C}"/>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2" name="TextBox 11">
              <a:extLst>
                <a:ext uri="{FF2B5EF4-FFF2-40B4-BE49-F238E27FC236}">
                  <a16:creationId xmlns:a16="http://schemas.microsoft.com/office/drawing/2014/main" id="{C9FDA4C8-F169-1B4D-B619-F2E13F0D443C}"/>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3" name="TextBox 12">
              <a:extLst>
                <a:ext uri="{FF2B5EF4-FFF2-40B4-BE49-F238E27FC236}">
                  <a16:creationId xmlns:a16="http://schemas.microsoft.com/office/drawing/2014/main" id="{34D347F9-28D3-F741-A90A-205A5DB6BAE9}"/>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4" name="Rectangle 13">
            <a:extLst>
              <a:ext uri="{FF2B5EF4-FFF2-40B4-BE49-F238E27FC236}">
                <a16:creationId xmlns:a16="http://schemas.microsoft.com/office/drawing/2014/main" id="{4C305203-7CBC-304E-91F1-91809AA4D8D4}"/>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79E0EFE-0CB6-D84F-8AB0-BE9CEA9D3B46}"/>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1C725B-FD6B-4E4B-B7E7-44ED3FE2915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043C6E9-9FE4-D543-93F0-BE905DC39358}"/>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19" name="Straight Arrow Connector 18">
            <a:extLst>
              <a:ext uri="{FF2B5EF4-FFF2-40B4-BE49-F238E27FC236}">
                <a16:creationId xmlns:a16="http://schemas.microsoft.com/office/drawing/2014/main" id="{DE838D4B-453B-3A4A-8398-2296CFB80376}"/>
              </a:ext>
            </a:extLst>
          </p:cNvPr>
          <p:cNvCxnSpPr>
            <a:stCxn id="10242"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D923C90-E140-D445-9DAF-4C79A428A48D}"/>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B0200B-5CE7-B245-A1E1-27372471EF92}"/>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DD556A-D66B-3B49-8F50-A7FABB684310}"/>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30" name="TextBox 29">
            <a:extLst>
              <a:ext uri="{FF2B5EF4-FFF2-40B4-BE49-F238E27FC236}">
                <a16:creationId xmlns:a16="http://schemas.microsoft.com/office/drawing/2014/main" id="{C1CBB1D0-EC7B-4840-9595-1A79B3ADD78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31" name="TextBox 30">
            <a:extLst>
              <a:ext uri="{FF2B5EF4-FFF2-40B4-BE49-F238E27FC236}">
                <a16:creationId xmlns:a16="http://schemas.microsoft.com/office/drawing/2014/main" id="{6C023654-9E8A-1C44-ACAE-34BF4B9BB920}"/>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pic>
        <p:nvPicPr>
          <p:cNvPr id="10244" name="Picture 4" descr="20 Questions to Test your Skills on CNN (Convolutional Neural Networks)">
            <a:extLst>
              <a:ext uri="{FF2B5EF4-FFF2-40B4-BE49-F238E27FC236}">
                <a16:creationId xmlns:a16="http://schemas.microsoft.com/office/drawing/2014/main" id="{C188B61A-F01C-3B4A-962B-CD3A477A69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66D032B-4F16-7B49-9682-B74B56E05AB2}"/>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Tree>
    <p:extLst>
      <p:ext uri="{BB962C8B-B14F-4D97-AF65-F5344CB8AC3E}">
        <p14:creationId xmlns:p14="http://schemas.microsoft.com/office/powerpoint/2010/main" val="389549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EFC1-8832-A549-B5C5-F7F30922A00A}"/>
              </a:ext>
            </a:extLst>
          </p:cNvPr>
          <p:cNvSpPr>
            <a:spLocks noGrp="1"/>
          </p:cNvSpPr>
          <p:nvPr>
            <p:ph type="title"/>
          </p:nvPr>
        </p:nvSpPr>
        <p:spPr/>
        <p:txBody>
          <a:bodyPr/>
          <a:lstStyle/>
          <a:p>
            <a:r>
              <a:rPr lang="en-US" dirty="0"/>
              <a:t>What is Convolution Operation?</a:t>
            </a:r>
          </a:p>
        </p:txBody>
      </p:sp>
      <p:sp>
        <p:nvSpPr>
          <p:cNvPr id="3" name="Content Placeholder 2">
            <a:extLst>
              <a:ext uri="{FF2B5EF4-FFF2-40B4-BE49-F238E27FC236}">
                <a16:creationId xmlns:a16="http://schemas.microsoft.com/office/drawing/2014/main" id="{69FA4CA9-4509-1542-9925-4F3FD0FEE928}"/>
              </a:ext>
            </a:extLst>
          </p:cNvPr>
          <p:cNvSpPr>
            <a:spLocks noGrp="1"/>
          </p:cNvSpPr>
          <p:nvPr>
            <p:ph idx="1"/>
          </p:nvPr>
        </p:nvSpPr>
        <p:spPr>
          <a:xfrm>
            <a:off x="838200" y="4687615"/>
            <a:ext cx="10515600" cy="1805260"/>
          </a:xfrm>
        </p:spPr>
        <p:txBody>
          <a:bodyPr>
            <a:normAutofit/>
          </a:bodyPr>
          <a:lstStyle/>
          <a:p>
            <a:pPr marL="0" indent="0">
              <a:buNone/>
            </a:pPr>
            <a:r>
              <a:rPr lang="en-US" sz="1800" dirty="0">
                <a:latin typeface="Arial" panose="020B0604020202020204" pitchFamily="34" charset="0"/>
                <a:cs typeface="Arial" panose="020B0604020202020204" pitchFamily="34" charset="0"/>
              </a:rPr>
              <a:t>Convolution operation expresses the amount of overlap of one function that is shifted over another function. In the domain of images, we can replace the integral with summation operation over the two dimensions (rows and columns), when one kernel is shifted over a source image.</a:t>
            </a:r>
          </a:p>
          <a:p>
            <a:pPr marL="0" indent="0">
              <a:buNone/>
            </a:pPr>
            <a:endParaRPr lang="en-US" sz="1800" dirty="0">
              <a:latin typeface="Arial" panose="020B0604020202020204" pitchFamily="34" charset="0"/>
              <a:cs typeface="Arial" panose="020B0604020202020204" pitchFamily="34" charset="0"/>
            </a:endParaRPr>
          </a:p>
        </p:txBody>
      </p:sp>
      <p:pic>
        <p:nvPicPr>
          <p:cNvPr id="11266" name="Picture 2" descr="Intuitive Guide to Convolution – BetterExplained">
            <a:extLst>
              <a:ext uri="{FF2B5EF4-FFF2-40B4-BE49-F238E27FC236}">
                <a16:creationId xmlns:a16="http://schemas.microsoft.com/office/drawing/2014/main" id="{6D37E66D-D7FB-7F49-99A6-D043630E0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295" y="1591409"/>
            <a:ext cx="6994853" cy="28120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0A63D1-0662-9B44-AD12-D12496699D72}"/>
              </a:ext>
            </a:extLst>
          </p:cNvPr>
          <p:cNvSpPr txBox="1"/>
          <p:nvPr/>
        </p:nvSpPr>
        <p:spPr>
          <a:xfrm>
            <a:off x="9511458" y="6668713"/>
            <a:ext cx="2680542" cy="215444"/>
          </a:xfrm>
          <a:prstGeom prst="rect">
            <a:avLst/>
          </a:prstGeom>
          <a:noFill/>
        </p:spPr>
        <p:txBody>
          <a:bodyPr wrap="none" rtlCol="0">
            <a:spAutoFit/>
          </a:bodyPr>
          <a:lstStyle/>
          <a:p>
            <a:r>
              <a:rPr lang="en-US" sz="800" dirty="0"/>
              <a:t>https://</a:t>
            </a:r>
            <a:r>
              <a:rPr lang="en-US" sz="800" dirty="0" err="1"/>
              <a:t>betterexplained.com</a:t>
            </a:r>
            <a:r>
              <a:rPr lang="en-US" sz="800" dirty="0"/>
              <a:t>/articles/intuitive-convolution/</a:t>
            </a:r>
          </a:p>
        </p:txBody>
      </p:sp>
    </p:spTree>
    <p:extLst>
      <p:ext uri="{BB962C8B-B14F-4D97-AF65-F5344CB8AC3E}">
        <p14:creationId xmlns:p14="http://schemas.microsoft.com/office/powerpoint/2010/main" val="77105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399C-B68A-8441-9493-8956D25961EC}"/>
              </a:ext>
            </a:extLst>
          </p:cNvPr>
          <p:cNvSpPr>
            <a:spLocks noGrp="1"/>
          </p:cNvSpPr>
          <p:nvPr>
            <p:ph type="title"/>
          </p:nvPr>
        </p:nvSpPr>
        <p:spPr/>
        <p:txBody>
          <a:bodyPr/>
          <a:lstStyle/>
          <a:p>
            <a:r>
              <a:rPr lang="en-US" dirty="0"/>
              <a:t>Convolution Operation for Images</a:t>
            </a:r>
          </a:p>
        </p:txBody>
      </p:sp>
      <p:pic>
        <p:nvPicPr>
          <p:cNvPr id="9218" name="Picture 2">
            <a:extLst>
              <a:ext uri="{FF2B5EF4-FFF2-40B4-BE49-F238E27FC236}">
                <a16:creationId xmlns:a16="http://schemas.microsoft.com/office/drawing/2014/main" id="{75EF8909-E73E-F640-A354-BA9E82F7E9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19" y="3917731"/>
            <a:ext cx="4027556" cy="29402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hat Is A Convolutional Layer? -">
            <a:extLst>
              <a:ext uri="{FF2B5EF4-FFF2-40B4-BE49-F238E27FC236}">
                <a16:creationId xmlns:a16="http://schemas.microsoft.com/office/drawing/2014/main" id="{2A41A840-3C82-AB47-876F-29B6815D0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52" y="1450429"/>
            <a:ext cx="6632027" cy="24870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83EA31-1A12-3247-8AC6-8004FCE2B2EF}"/>
              </a:ext>
            </a:extLst>
          </p:cNvPr>
          <p:cNvSpPr txBox="1"/>
          <p:nvPr/>
        </p:nvSpPr>
        <p:spPr>
          <a:xfrm>
            <a:off x="4532054" y="4284079"/>
            <a:ext cx="754642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image patch is extracted, and a kernel is convolved with the image patch. Once the convolution operation is finished in the first patch, we shift the patch forward, and continue with the convolution operation. Resulting output are the convolved features, which gets passed as inputs to the next convolution layer. This allows for parameter sharing, where we don’t have to connect each input neuron from the previous layer to the next layer like we did for FCN. Now, we can learn good kernels to extract good information from an image patch.</a:t>
            </a:r>
          </a:p>
        </p:txBody>
      </p:sp>
    </p:spTree>
    <p:extLst>
      <p:ext uri="{BB962C8B-B14F-4D97-AF65-F5344CB8AC3E}">
        <p14:creationId xmlns:p14="http://schemas.microsoft.com/office/powerpoint/2010/main" val="368455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8D6F63-3AF5-AA4C-9897-1BD6AD04A3EB}"/>
              </a:ext>
            </a:extLst>
          </p:cNvPr>
          <p:cNvPicPr>
            <a:picLocks noChangeAspect="1"/>
          </p:cNvPicPr>
          <p:nvPr/>
        </p:nvPicPr>
        <p:blipFill>
          <a:blip r:embed="rId3"/>
          <a:stretch>
            <a:fillRect/>
          </a:stretch>
        </p:blipFill>
        <p:spPr>
          <a:xfrm>
            <a:off x="826594" y="1093460"/>
            <a:ext cx="10223500" cy="5194300"/>
          </a:xfrm>
          <a:prstGeom prst="rect">
            <a:avLst/>
          </a:prstGeom>
        </p:spPr>
      </p:pic>
      <p:sp>
        <p:nvSpPr>
          <p:cNvPr id="5" name="TextBox 4">
            <a:extLst>
              <a:ext uri="{FF2B5EF4-FFF2-40B4-BE49-F238E27FC236}">
                <a16:creationId xmlns:a16="http://schemas.microsoft.com/office/drawing/2014/main" id="{637A97F5-E634-2142-A2E7-B4DAD15151C6}"/>
              </a:ext>
            </a:extLst>
          </p:cNvPr>
          <p:cNvSpPr txBox="1"/>
          <p:nvPr/>
        </p:nvSpPr>
        <p:spPr>
          <a:xfrm>
            <a:off x="252248" y="1692166"/>
            <a:ext cx="386644" cy="523220"/>
          </a:xfrm>
          <a:prstGeom prst="rect">
            <a:avLst/>
          </a:prstGeom>
          <a:noFill/>
        </p:spPr>
        <p:txBody>
          <a:bodyPr wrap="none" rtlCol="0">
            <a:spAutoFit/>
          </a:bodyPr>
          <a:lstStyle/>
          <a:p>
            <a:r>
              <a:rPr lang="en-US" sz="2800" b="1" dirty="0"/>
              <a:t>R</a:t>
            </a:r>
          </a:p>
        </p:txBody>
      </p:sp>
      <p:sp>
        <p:nvSpPr>
          <p:cNvPr id="6" name="TextBox 5">
            <a:extLst>
              <a:ext uri="{FF2B5EF4-FFF2-40B4-BE49-F238E27FC236}">
                <a16:creationId xmlns:a16="http://schemas.microsoft.com/office/drawing/2014/main" id="{0A1CF0BB-21C2-C24F-8CB6-479292556955}"/>
              </a:ext>
            </a:extLst>
          </p:cNvPr>
          <p:cNvSpPr txBox="1"/>
          <p:nvPr/>
        </p:nvSpPr>
        <p:spPr>
          <a:xfrm>
            <a:off x="231408" y="3429000"/>
            <a:ext cx="413896" cy="523220"/>
          </a:xfrm>
          <a:prstGeom prst="rect">
            <a:avLst/>
          </a:prstGeom>
          <a:noFill/>
        </p:spPr>
        <p:txBody>
          <a:bodyPr wrap="none" rtlCol="0">
            <a:spAutoFit/>
          </a:bodyPr>
          <a:lstStyle/>
          <a:p>
            <a:r>
              <a:rPr lang="en-US" sz="2800" b="1" dirty="0"/>
              <a:t>G</a:t>
            </a:r>
          </a:p>
        </p:txBody>
      </p:sp>
      <p:sp>
        <p:nvSpPr>
          <p:cNvPr id="7" name="TextBox 6">
            <a:extLst>
              <a:ext uri="{FF2B5EF4-FFF2-40B4-BE49-F238E27FC236}">
                <a16:creationId xmlns:a16="http://schemas.microsoft.com/office/drawing/2014/main" id="{A8F32B17-3B67-B944-B4E0-EF156F6EB77B}"/>
              </a:ext>
            </a:extLst>
          </p:cNvPr>
          <p:cNvSpPr txBox="1"/>
          <p:nvPr/>
        </p:nvSpPr>
        <p:spPr>
          <a:xfrm>
            <a:off x="252248" y="5087005"/>
            <a:ext cx="386644" cy="523220"/>
          </a:xfrm>
          <a:prstGeom prst="rect">
            <a:avLst/>
          </a:prstGeom>
          <a:noFill/>
        </p:spPr>
        <p:txBody>
          <a:bodyPr wrap="none" rtlCol="0">
            <a:spAutoFit/>
          </a:bodyPr>
          <a:lstStyle/>
          <a:p>
            <a:r>
              <a:rPr lang="en-US" sz="2800" b="1" dirty="0"/>
              <a:t>B</a:t>
            </a:r>
          </a:p>
        </p:txBody>
      </p:sp>
      <p:sp>
        <p:nvSpPr>
          <p:cNvPr id="8" name="TextBox 7">
            <a:extLst>
              <a:ext uri="{FF2B5EF4-FFF2-40B4-BE49-F238E27FC236}">
                <a16:creationId xmlns:a16="http://schemas.microsoft.com/office/drawing/2014/main" id="{E15B3BDC-6FBF-8C46-A285-6842E5B1D883}"/>
              </a:ext>
            </a:extLst>
          </p:cNvPr>
          <p:cNvSpPr txBox="1"/>
          <p:nvPr/>
        </p:nvSpPr>
        <p:spPr>
          <a:xfrm>
            <a:off x="3605048" y="1324304"/>
            <a:ext cx="386644" cy="523220"/>
          </a:xfrm>
          <a:prstGeom prst="rect">
            <a:avLst/>
          </a:prstGeom>
          <a:noFill/>
        </p:spPr>
        <p:txBody>
          <a:bodyPr wrap="none" rtlCol="0">
            <a:spAutoFit/>
          </a:bodyPr>
          <a:lstStyle/>
          <a:p>
            <a:r>
              <a:rPr lang="en-US" sz="2800" b="1" dirty="0"/>
              <a:t>R</a:t>
            </a:r>
          </a:p>
        </p:txBody>
      </p:sp>
      <p:sp>
        <p:nvSpPr>
          <p:cNvPr id="9" name="TextBox 8">
            <a:extLst>
              <a:ext uri="{FF2B5EF4-FFF2-40B4-BE49-F238E27FC236}">
                <a16:creationId xmlns:a16="http://schemas.microsoft.com/office/drawing/2014/main" id="{5494F152-82E2-844D-93EE-010EEA4F41B1}"/>
              </a:ext>
            </a:extLst>
          </p:cNvPr>
          <p:cNvSpPr txBox="1"/>
          <p:nvPr/>
        </p:nvSpPr>
        <p:spPr>
          <a:xfrm>
            <a:off x="3584208" y="2504090"/>
            <a:ext cx="413896" cy="523220"/>
          </a:xfrm>
          <a:prstGeom prst="rect">
            <a:avLst/>
          </a:prstGeom>
          <a:noFill/>
        </p:spPr>
        <p:txBody>
          <a:bodyPr wrap="none" rtlCol="0">
            <a:spAutoFit/>
          </a:bodyPr>
          <a:lstStyle/>
          <a:p>
            <a:r>
              <a:rPr lang="en-US" sz="2800" b="1" dirty="0"/>
              <a:t>G</a:t>
            </a:r>
          </a:p>
        </p:txBody>
      </p:sp>
      <p:sp>
        <p:nvSpPr>
          <p:cNvPr id="10" name="TextBox 9">
            <a:extLst>
              <a:ext uri="{FF2B5EF4-FFF2-40B4-BE49-F238E27FC236}">
                <a16:creationId xmlns:a16="http://schemas.microsoft.com/office/drawing/2014/main" id="{77EE6237-7531-8141-BDEF-DBB8F0D6E607}"/>
              </a:ext>
            </a:extLst>
          </p:cNvPr>
          <p:cNvSpPr txBox="1"/>
          <p:nvPr/>
        </p:nvSpPr>
        <p:spPr>
          <a:xfrm>
            <a:off x="3626069" y="3363309"/>
            <a:ext cx="386644" cy="523220"/>
          </a:xfrm>
          <a:prstGeom prst="rect">
            <a:avLst/>
          </a:prstGeom>
          <a:noFill/>
        </p:spPr>
        <p:txBody>
          <a:bodyPr wrap="none" rtlCol="0">
            <a:spAutoFit/>
          </a:bodyPr>
          <a:lstStyle/>
          <a:p>
            <a:r>
              <a:rPr lang="en-US" sz="2800" b="1" dirty="0"/>
              <a:t>B</a:t>
            </a:r>
          </a:p>
        </p:txBody>
      </p:sp>
      <p:sp>
        <p:nvSpPr>
          <p:cNvPr id="11" name="TextBox 10">
            <a:extLst>
              <a:ext uri="{FF2B5EF4-FFF2-40B4-BE49-F238E27FC236}">
                <a16:creationId xmlns:a16="http://schemas.microsoft.com/office/drawing/2014/main" id="{6BFABE79-11AD-1D4F-8797-9FD028000535}"/>
              </a:ext>
            </a:extLst>
          </p:cNvPr>
          <p:cNvSpPr txBox="1"/>
          <p:nvPr/>
        </p:nvSpPr>
        <p:spPr>
          <a:xfrm>
            <a:off x="3307159" y="5918428"/>
            <a:ext cx="5577681" cy="646331"/>
          </a:xfrm>
          <a:prstGeom prst="rect">
            <a:avLst/>
          </a:prstGeom>
          <a:noFill/>
        </p:spPr>
        <p:txBody>
          <a:bodyPr wrap="none" rtlCol="0">
            <a:spAutoFit/>
          </a:bodyPr>
          <a:lstStyle/>
          <a:p>
            <a:r>
              <a:rPr lang="en-US" dirty="0"/>
              <a:t>One channel each in kernel for each channel in the inputs</a:t>
            </a:r>
          </a:p>
          <a:p>
            <a:r>
              <a:rPr lang="en-US" dirty="0">
                <a:hlinkClick r:id="rId4"/>
              </a:rPr>
              <a:t>https://ml4a.github.io/demos/convolution/</a:t>
            </a:r>
            <a:endParaRPr lang="en-US" dirty="0"/>
          </a:p>
        </p:txBody>
      </p:sp>
      <p:pic>
        <p:nvPicPr>
          <p:cNvPr id="12290" name="Picture 2">
            <a:extLst>
              <a:ext uri="{FF2B5EF4-FFF2-40B4-BE49-F238E27FC236}">
                <a16:creationId xmlns:a16="http://schemas.microsoft.com/office/drawing/2014/main" id="{80DFA7D6-9E53-9140-AF52-57E32E95E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3833" y="4155300"/>
            <a:ext cx="1832522" cy="260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92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Diagram&#10;&#10;Description automatically generated">
            <a:extLst>
              <a:ext uri="{FF2B5EF4-FFF2-40B4-BE49-F238E27FC236}">
                <a16:creationId xmlns:a16="http://schemas.microsoft.com/office/drawing/2014/main" id="{B95275C6-F77E-FB4F-9BFB-34E05373281C}"/>
              </a:ext>
            </a:extLst>
          </p:cNvPr>
          <p:cNvPicPr>
            <a:picLocks noChangeAspect="1"/>
          </p:cNvPicPr>
          <p:nvPr/>
        </p:nvPicPr>
        <p:blipFill>
          <a:blip r:embed="rId2"/>
          <a:stretch>
            <a:fillRect/>
          </a:stretch>
        </p:blipFill>
        <p:spPr>
          <a:xfrm>
            <a:off x="6640285" y="2040483"/>
            <a:ext cx="4833257" cy="2494003"/>
          </a:xfrm>
          <a:prstGeom prst="rect">
            <a:avLst/>
          </a:prstGeom>
        </p:spPr>
      </p:pic>
      <p:sp>
        <p:nvSpPr>
          <p:cNvPr id="6" name="Content Placeholder 2">
            <a:extLst>
              <a:ext uri="{FF2B5EF4-FFF2-40B4-BE49-F238E27FC236}">
                <a16:creationId xmlns:a16="http://schemas.microsoft.com/office/drawing/2014/main" id="{A39369CE-1F6E-594F-8D7F-0DE2DD262B4F}"/>
              </a:ext>
            </a:extLst>
          </p:cNvPr>
          <p:cNvSpPr>
            <a:spLocks noGrp="1"/>
          </p:cNvSpPr>
          <p:nvPr>
            <p:ph idx="1"/>
          </p:nvPr>
        </p:nvSpPr>
        <p:spPr>
          <a:xfrm>
            <a:off x="838200" y="2101396"/>
            <a:ext cx="5529942" cy="4082826"/>
          </a:xfrm>
          <a:ln>
            <a:noFill/>
          </a:ln>
        </p:spPr>
        <p:txBody>
          <a:bodyPr vert="horz" lIns="91440" tIns="45720" rIns="91440" bIns="45720" rtlCol="0" anchor="t">
            <a:normAutofit/>
          </a:bodyPr>
          <a:lstStyle/>
          <a:p>
            <a:pPr marL="0" indent="0" algn="just">
              <a:buNone/>
            </a:pPr>
            <a:r>
              <a:rPr lang="en-US" sz="1600" dirty="0">
                <a:latin typeface="Arial"/>
                <a:cs typeface="Calibri" panose="020F0502020204030204"/>
              </a:rPr>
              <a:t>The first image pixel value in this grid is two. So, we multiply that by the corresponding kernel value which is one in this case. So, 2 multiplied by 1 equals 2. We do the same with the second image pixel value in the grid. We can see that it has a value of 5. So, we multiply that by the corresponding kernel value which is 2 in this case. So, 5 multiplied by 2 equals 10. Now we do this for all the remaining pixel values inside our blue 3x3 grid. </a:t>
            </a:r>
            <a:endParaRPr lang="en-US" sz="1600" dirty="0">
              <a:cs typeface="Calibri"/>
            </a:endParaRPr>
          </a:p>
          <a:p>
            <a:pPr marL="0" indent="0" algn="just">
              <a:buNone/>
            </a:pPr>
            <a:endParaRPr lang="en-US" sz="1600" dirty="0">
              <a:latin typeface="Arial"/>
              <a:cs typeface="Calibri" panose="020F0502020204030204"/>
            </a:endParaRPr>
          </a:p>
          <a:p>
            <a:pPr marL="0" indent="0" algn="just">
              <a:buNone/>
            </a:pPr>
            <a:r>
              <a:rPr lang="en-US" sz="1600" dirty="0">
                <a:latin typeface="Arial"/>
                <a:cs typeface="Arial"/>
              </a:rPr>
              <a:t>Once we have the result of all of this operations, we sum all the numbers to get a total value of 198. So, 198 will be the corresponding value in our new convoluted image. And now, we can do the same with all the other pixel in our image. </a:t>
            </a:r>
            <a:endParaRPr lang="en-US" sz="1600" dirty="0">
              <a:latin typeface="Arial"/>
              <a:cs typeface="Calibri" panose="020F0502020204030204"/>
            </a:endParaRPr>
          </a:p>
          <a:p>
            <a:pPr marL="0" indent="0" algn="just">
              <a:buNone/>
            </a:pPr>
            <a:br>
              <a:rPr lang="en-US" sz="1600" dirty="0">
                <a:latin typeface="Arial"/>
                <a:cs typeface="Calibri" panose="020F0502020204030204"/>
              </a:rPr>
            </a:br>
            <a:endParaRPr lang="en-US" sz="1600" dirty="0">
              <a:latin typeface="Arial"/>
              <a:cs typeface="Calibri" panose="020F0502020204030204"/>
            </a:endParaRPr>
          </a:p>
        </p:txBody>
      </p:sp>
      <p:sp>
        <p:nvSpPr>
          <p:cNvPr id="7" name="TextBox 6">
            <a:extLst>
              <a:ext uri="{FF2B5EF4-FFF2-40B4-BE49-F238E27FC236}">
                <a16:creationId xmlns:a16="http://schemas.microsoft.com/office/drawing/2014/main" id="{49341F07-04BF-1E49-9C0B-C575A1954E5E}"/>
              </a:ext>
            </a:extLst>
          </p:cNvPr>
          <p:cNvSpPr txBox="1"/>
          <p:nvPr/>
        </p:nvSpPr>
        <p:spPr>
          <a:xfrm>
            <a:off x="838200" y="1198179"/>
            <a:ext cx="2950551" cy="369332"/>
          </a:xfrm>
          <a:prstGeom prst="rect">
            <a:avLst/>
          </a:prstGeom>
          <a:noFill/>
        </p:spPr>
        <p:txBody>
          <a:bodyPr wrap="none" rtlCol="0">
            <a:spAutoFit/>
          </a:bodyPr>
          <a:lstStyle/>
          <a:p>
            <a:r>
              <a:rPr lang="en-US" b="1" dirty="0"/>
              <a:t>Another Example Calculation</a:t>
            </a:r>
          </a:p>
        </p:txBody>
      </p:sp>
    </p:spTree>
    <p:extLst>
      <p:ext uri="{BB962C8B-B14F-4D97-AF65-F5344CB8AC3E}">
        <p14:creationId xmlns:p14="http://schemas.microsoft.com/office/powerpoint/2010/main" val="798093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394E-7DB9-D941-A90E-E71194040386}"/>
              </a:ext>
            </a:extLst>
          </p:cNvPr>
          <p:cNvSpPr>
            <a:spLocks noGrp="1"/>
          </p:cNvSpPr>
          <p:nvPr>
            <p:ph type="title"/>
          </p:nvPr>
        </p:nvSpPr>
        <p:spPr/>
        <p:txBody>
          <a:bodyPr/>
          <a:lstStyle/>
          <a:p>
            <a:r>
              <a:rPr lang="en-US" dirty="0"/>
              <a:t>Pooling</a:t>
            </a:r>
          </a:p>
        </p:txBody>
      </p:sp>
      <p:pic>
        <p:nvPicPr>
          <p:cNvPr id="4" name="Content Placeholder 3">
            <a:extLst>
              <a:ext uri="{FF2B5EF4-FFF2-40B4-BE49-F238E27FC236}">
                <a16:creationId xmlns:a16="http://schemas.microsoft.com/office/drawing/2014/main" id="{F1016C75-F494-D14E-97A1-B5FE79975A88}"/>
              </a:ext>
            </a:extLst>
          </p:cNvPr>
          <p:cNvPicPr>
            <a:picLocks noGrp="1" noChangeAspect="1"/>
          </p:cNvPicPr>
          <p:nvPr>
            <p:ph idx="1"/>
          </p:nvPr>
        </p:nvPicPr>
        <p:blipFill>
          <a:blip r:embed="rId3"/>
          <a:stretch>
            <a:fillRect/>
          </a:stretch>
        </p:blipFill>
        <p:spPr>
          <a:xfrm>
            <a:off x="838200" y="1920465"/>
            <a:ext cx="5080000" cy="4203700"/>
          </a:xfrm>
          <a:prstGeom prst="rect">
            <a:avLst/>
          </a:prstGeom>
        </p:spPr>
      </p:pic>
      <p:sp>
        <p:nvSpPr>
          <p:cNvPr id="5" name="TextBox 4">
            <a:extLst>
              <a:ext uri="{FF2B5EF4-FFF2-40B4-BE49-F238E27FC236}">
                <a16:creationId xmlns:a16="http://schemas.microsoft.com/office/drawing/2014/main" id="{82DA5057-8BCA-A24C-9927-711288FFA834}"/>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Max Pooling, Average Pooling, etc. It is applied after convolution and RELU operations. By doing so, we reduce the size of the output feature maps considerably, thereby reducing the computational requirements for training the CNNs.</a:t>
            </a:r>
          </a:p>
        </p:txBody>
      </p:sp>
      <p:sp>
        <p:nvSpPr>
          <p:cNvPr id="6" name="TextBox 5">
            <a:extLst>
              <a:ext uri="{FF2B5EF4-FFF2-40B4-BE49-F238E27FC236}">
                <a16:creationId xmlns:a16="http://schemas.microsoft.com/office/drawing/2014/main" id="{8647D68F-F3B1-964B-BF79-FBEF84194E4C}"/>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342854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E636-D2ED-2544-9445-C677611E9E82}"/>
              </a:ext>
            </a:extLst>
          </p:cNvPr>
          <p:cNvSpPr>
            <a:spLocks noGrp="1"/>
          </p:cNvSpPr>
          <p:nvPr>
            <p:ph type="title"/>
          </p:nvPr>
        </p:nvSpPr>
        <p:spPr/>
        <p:txBody>
          <a:bodyPr/>
          <a:lstStyle/>
          <a:p>
            <a:r>
              <a:rPr lang="en-US" dirty="0"/>
              <a:t>Padding</a:t>
            </a:r>
          </a:p>
        </p:txBody>
      </p:sp>
      <p:sp>
        <p:nvSpPr>
          <p:cNvPr id="4" name="AutoShape 2" descr="6.3. Padding and Stride — Dive into Deep Learning 0.7 documentation">
            <a:extLst>
              <a:ext uri="{FF2B5EF4-FFF2-40B4-BE49-F238E27FC236}">
                <a16:creationId xmlns:a16="http://schemas.microsoft.com/office/drawing/2014/main" id="{2916EECA-4C23-2647-A7EE-1B8080CD5AB7}"/>
              </a:ext>
            </a:extLst>
          </p:cNvPr>
          <p:cNvSpPr>
            <a:spLocks noGrp="1" noChangeAspect="1" noChangeArrowheads="1"/>
          </p:cNvSpPr>
          <p:nvPr>
            <p:ph idx="1"/>
          </p:nvPr>
        </p:nvSpPr>
        <p:spPr bwMode="auto">
          <a:xfrm>
            <a:off x="838200" y="1825625"/>
            <a:ext cx="10515600" cy="216830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pPr marL="0" indent="0">
              <a:buNone/>
            </a:pPr>
            <a:r>
              <a:rPr lang="en-US" sz="1800" dirty="0">
                <a:latin typeface="Arial" panose="020B0604020202020204" pitchFamily="34" charset="0"/>
                <a:cs typeface="Arial" panose="020B0604020202020204" pitchFamily="34" charset="0"/>
              </a:rPr>
              <a:t>Convolution operation can fail to learn good information from the edges of the image. To extract more information from the periphery of the images, we can pad the image with zeros. This operation is called padding in DL. The example below illustrates an input image padded with 1-level of zeros. The kernel will now move convolve and move across the image, including the zeros, creating a different output map.</a:t>
            </a:r>
          </a:p>
        </p:txBody>
      </p:sp>
      <p:pic>
        <p:nvPicPr>
          <p:cNvPr id="8" name="Picture 7">
            <a:extLst>
              <a:ext uri="{FF2B5EF4-FFF2-40B4-BE49-F238E27FC236}">
                <a16:creationId xmlns:a16="http://schemas.microsoft.com/office/drawing/2014/main" id="{F177EF81-EE2C-2F4C-8968-91373502ACC3}"/>
              </a:ext>
            </a:extLst>
          </p:cNvPr>
          <p:cNvPicPr>
            <a:picLocks noChangeAspect="1"/>
          </p:cNvPicPr>
          <p:nvPr/>
        </p:nvPicPr>
        <p:blipFill>
          <a:blip r:embed="rId3"/>
          <a:stretch>
            <a:fillRect/>
          </a:stretch>
        </p:blipFill>
        <p:spPr>
          <a:xfrm>
            <a:off x="838200" y="4106461"/>
            <a:ext cx="6184900" cy="2730500"/>
          </a:xfrm>
          <a:prstGeom prst="rect">
            <a:avLst/>
          </a:prstGeom>
        </p:spPr>
      </p:pic>
      <p:sp>
        <p:nvSpPr>
          <p:cNvPr id="9" name="TextBox 8">
            <a:extLst>
              <a:ext uri="{FF2B5EF4-FFF2-40B4-BE49-F238E27FC236}">
                <a16:creationId xmlns:a16="http://schemas.microsoft.com/office/drawing/2014/main" id="{00126980-0899-E84C-B728-4B31E5087851}"/>
              </a:ext>
            </a:extLst>
          </p:cNvPr>
          <p:cNvSpPr txBox="1"/>
          <p:nvPr/>
        </p:nvSpPr>
        <p:spPr>
          <a:xfrm>
            <a:off x="8324193" y="6621517"/>
            <a:ext cx="3837910" cy="215444"/>
          </a:xfrm>
          <a:prstGeom prst="rect">
            <a:avLst/>
          </a:prstGeom>
          <a:noFill/>
        </p:spPr>
        <p:txBody>
          <a:bodyPr wrap="none" rtlCol="0">
            <a:spAutoFit/>
          </a:bodyPr>
          <a:lstStyle/>
          <a:p>
            <a:r>
              <a:rPr lang="en-US" sz="800" dirty="0"/>
              <a:t>https://classic.d2l.ai/</a:t>
            </a:r>
            <a:r>
              <a:rPr lang="en-US" sz="800" dirty="0" err="1"/>
              <a:t>chapter_convolutional</a:t>
            </a:r>
            <a:r>
              <a:rPr lang="en-US" sz="800" dirty="0"/>
              <a:t>-neural-networks/padding-and-</a:t>
            </a:r>
            <a:r>
              <a:rPr lang="en-US" sz="800" dirty="0" err="1"/>
              <a:t>strides.html</a:t>
            </a:r>
            <a:endParaRPr lang="en-US" sz="800" dirty="0"/>
          </a:p>
        </p:txBody>
      </p:sp>
    </p:spTree>
    <p:extLst>
      <p:ext uri="{BB962C8B-B14F-4D97-AF65-F5344CB8AC3E}">
        <p14:creationId xmlns:p14="http://schemas.microsoft.com/office/powerpoint/2010/main" val="240156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6132-D21F-0F43-AC69-7BFFB7681151}"/>
              </a:ext>
            </a:extLst>
          </p:cNvPr>
          <p:cNvSpPr>
            <a:spLocks noGrp="1"/>
          </p:cNvSpPr>
          <p:nvPr>
            <p:ph type="title"/>
          </p:nvPr>
        </p:nvSpPr>
        <p:spPr/>
        <p:txBody>
          <a:bodyPr/>
          <a:lstStyle/>
          <a:p>
            <a:r>
              <a:rPr lang="en-US" dirty="0"/>
              <a:t>Strides</a:t>
            </a:r>
          </a:p>
        </p:txBody>
      </p:sp>
      <p:sp>
        <p:nvSpPr>
          <p:cNvPr id="3" name="Content Placeholder 2">
            <a:extLst>
              <a:ext uri="{FF2B5EF4-FFF2-40B4-BE49-F238E27FC236}">
                <a16:creationId xmlns:a16="http://schemas.microsoft.com/office/drawing/2014/main" id="{327092E0-3BF3-8F49-8D8E-D53627710F63}"/>
              </a:ext>
            </a:extLst>
          </p:cNvPr>
          <p:cNvSpPr>
            <a:spLocks noGrp="1"/>
          </p:cNvSpPr>
          <p:nvPr>
            <p:ph idx="1"/>
          </p:nvPr>
        </p:nvSpPr>
        <p:spPr>
          <a:xfrm>
            <a:off x="7630510" y="2288080"/>
            <a:ext cx="3965028" cy="2588720"/>
          </a:xfrm>
        </p:spPr>
        <p:txBody>
          <a:bodyPr>
            <a:normAutofit/>
          </a:bodyPr>
          <a:lstStyle/>
          <a:p>
            <a:pPr marL="0" indent="0">
              <a:buNone/>
            </a:pPr>
            <a:r>
              <a:rPr lang="en-US" sz="1800" dirty="0">
                <a:latin typeface="Arial" panose="020B0604020202020204" pitchFamily="34" charset="0"/>
                <a:cs typeface="Arial" panose="020B0604020202020204" pitchFamily="34" charset="0"/>
              </a:rPr>
              <a:t>Stride is how much we move the kernels forward at each step during the convolution operation. When the stride is 1 then we move the filters one pixel at a time. When the stride is 2 then the filters jump 2 pixels at a time as we slide them around. This will produce smaller output volumes spatially.</a:t>
            </a:r>
          </a:p>
        </p:txBody>
      </p:sp>
      <p:pic>
        <p:nvPicPr>
          <p:cNvPr id="14338" name="Picture 2" descr="Convolutional Neural Networks | Machine Learning Tutorial">
            <a:extLst>
              <a:ext uri="{FF2B5EF4-FFF2-40B4-BE49-F238E27FC236}">
                <a16:creationId xmlns:a16="http://schemas.microsoft.com/office/drawing/2014/main" id="{A3C46389-3B52-DF4C-9671-BEFDCF693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98" y="1690688"/>
            <a:ext cx="3324524" cy="4351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61A211-F82F-3A4E-98D8-BDE23EDF3CC8}"/>
              </a:ext>
            </a:extLst>
          </p:cNvPr>
          <p:cNvSpPr txBox="1"/>
          <p:nvPr/>
        </p:nvSpPr>
        <p:spPr>
          <a:xfrm>
            <a:off x="1450428" y="6176963"/>
            <a:ext cx="1165704" cy="369332"/>
          </a:xfrm>
          <a:prstGeom prst="rect">
            <a:avLst/>
          </a:prstGeom>
          <a:noFill/>
        </p:spPr>
        <p:txBody>
          <a:bodyPr wrap="none" rtlCol="0">
            <a:spAutoFit/>
          </a:bodyPr>
          <a:lstStyle/>
          <a:p>
            <a:r>
              <a:rPr lang="en-US" dirty="0"/>
              <a:t>Strides = 1</a:t>
            </a:r>
          </a:p>
        </p:txBody>
      </p:sp>
      <p:pic>
        <p:nvPicPr>
          <p:cNvPr id="14340" name="Picture 4">
            <a:extLst>
              <a:ext uri="{FF2B5EF4-FFF2-40B4-BE49-F238E27FC236}">
                <a16:creationId xmlns:a16="http://schemas.microsoft.com/office/drawing/2014/main" id="{E46C68E1-0C25-D94E-AC25-11002B4AA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925995" y="1902373"/>
            <a:ext cx="3273593" cy="31575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930C46-E652-4A46-87BA-4E8F1E2C8B5B}"/>
              </a:ext>
            </a:extLst>
          </p:cNvPr>
          <p:cNvSpPr txBox="1"/>
          <p:nvPr/>
        </p:nvSpPr>
        <p:spPr>
          <a:xfrm>
            <a:off x="5150073" y="6176963"/>
            <a:ext cx="1165704" cy="369332"/>
          </a:xfrm>
          <a:prstGeom prst="rect">
            <a:avLst/>
          </a:prstGeom>
          <a:noFill/>
        </p:spPr>
        <p:txBody>
          <a:bodyPr wrap="none" rtlCol="0">
            <a:spAutoFit/>
          </a:bodyPr>
          <a:lstStyle/>
          <a:p>
            <a:r>
              <a:rPr lang="en-US" dirty="0"/>
              <a:t>Strides = 2</a:t>
            </a:r>
          </a:p>
        </p:txBody>
      </p:sp>
    </p:spTree>
    <p:extLst>
      <p:ext uri="{BB962C8B-B14F-4D97-AF65-F5344CB8AC3E}">
        <p14:creationId xmlns:p14="http://schemas.microsoft.com/office/powerpoint/2010/main" val="94931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B865-EBA2-D142-AF7D-0ECA2C6578F6}"/>
              </a:ext>
            </a:extLst>
          </p:cNvPr>
          <p:cNvSpPr>
            <a:spLocks noGrp="1"/>
          </p:cNvSpPr>
          <p:nvPr>
            <p:ph type="title"/>
          </p:nvPr>
        </p:nvSpPr>
        <p:spPr/>
        <p:txBody>
          <a:bodyPr/>
          <a:lstStyle/>
          <a:p>
            <a:r>
              <a:rPr lang="en-US" dirty="0"/>
              <a:t>Major Applications of DL for Computer Vision</a:t>
            </a:r>
          </a:p>
        </p:txBody>
      </p:sp>
      <p:pic>
        <p:nvPicPr>
          <p:cNvPr id="4"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B91AB923-60F7-104D-A4C7-655922A95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89" y="1702254"/>
            <a:ext cx="10303822" cy="4876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D8533-1DD1-484C-9BCD-7787DF808A5D}"/>
              </a:ext>
            </a:extLst>
          </p:cNvPr>
          <p:cNvSpPr txBox="1"/>
          <p:nvPr/>
        </p:nvSpPr>
        <p:spPr>
          <a:xfrm>
            <a:off x="7790782" y="6590696"/>
            <a:ext cx="4389343" cy="338554"/>
          </a:xfrm>
          <a:prstGeom prst="rect">
            <a:avLst/>
          </a:prstGeom>
          <a:noFill/>
        </p:spPr>
        <p:txBody>
          <a:bodyPr wrap="none" rtlCol="0">
            <a:spAutoFit/>
          </a:bodyPr>
          <a:lstStyle/>
          <a:p>
            <a:r>
              <a:rPr lang="en-US" sz="800" dirty="0"/>
              <a:t>Christoph </a:t>
            </a:r>
            <a:r>
              <a:rPr lang="en-US" sz="800" dirty="0" err="1"/>
              <a:t>Reike</a:t>
            </a:r>
            <a:r>
              <a:rPr lang="en-US" sz="800" dirty="0"/>
              <a:t>, Deep Learning for Instance Segmentation of Agricultural Fields, Master thesis, 2017.</a:t>
            </a:r>
          </a:p>
          <a:p>
            <a:endParaRPr lang="en-US" sz="800" dirty="0"/>
          </a:p>
        </p:txBody>
      </p:sp>
    </p:spTree>
    <p:extLst>
      <p:ext uri="{BB962C8B-B14F-4D97-AF65-F5344CB8AC3E}">
        <p14:creationId xmlns:p14="http://schemas.microsoft.com/office/powerpoint/2010/main" val="383557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A87E-A321-BD45-A6F0-85E5F4122820}"/>
              </a:ext>
            </a:extLst>
          </p:cNvPr>
          <p:cNvSpPr>
            <a:spLocks noGrp="1"/>
          </p:cNvSpPr>
          <p:nvPr>
            <p:ph type="title"/>
          </p:nvPr>
        </p:nvSpPr>
        <p:spPr/>
        <p:txBody>
          <a:bodyPr/>
          <a:lstStyle/>
          <a:p>
            <a:r>
              <a:rPr lang="en-US" dirty="0"/>
              <a:t>The AI needs to see!</a:t>
            </a:r>
          </a:p>
        </p:txBody>
      </p:sp>
      <p:sp>
        <p:nvSpPr>
          <p:cNvPr id="3" name="Content Placeholder 2">
            <a:extLst>
              <a:ext uri="{FF2B5EF4-FFF2-40B4-BE49-F238E27FC236}">
                <a16:creationId xmlns:a16="http://schemas.microsoft.com/office/drawing/2014/main" id="{8603D4BD-8CEC-C447-B3B5-340F4CE8C7ED}"/>
              </a:ext>
            </a:extLst>
          </p:cNvPr>
          <p:cNvSpPr>
            <a:spLocks noGrp="1"/>
          </p:cNvSpPr>
          <p:nvPr>
            <p:ph idx="1"/>
          </p:nvPr>
        </p:nvSpPr>
        <p:spPr/>
        <p:txBody>
          <a:bodyPr>
            <a:normAutofit/>
          </a:bodyPr>
          <a:lstStyle/>
          <a:p>
            <a:r>
              <a:rPr lang="en-US" sz="1800" dirty="0">
                <a:latin typeface="Arial" panose="020B0604020202020204" pitchFamily="34" charset="0"/>
                <a:cs typeface="Arial" panose="020B0604020202020204" pitchFamily="34" charset="0"/>
              </a:rPr>
              <a:t>Human vision is a complex phenomena starting with the light rays entering through cornea of the eye and the visual cortex making sense of the various signals it receives.</a:t>
            </a:r>
          </a:p>
          <a:p>
            <a:r>
              <a:rPr lang="en-US" sz="1800" dirty="0">
                <a:latin typeface="Arial" panose="020B0604020202020204" pitchFamily="34" charset="0"/>
                <a:cs typeface="Arial" panose="020B0604020202020204" pitchFamily="34" charset="0"/>
              </a:rPr>
              <a:t>However, computers speak only numbers. Hence, images are represented as numbers, usually in intensities ranging from 0 to 255.</a:t>
            </a:r>
          </a:p>
        </p:txBody>
      </p:sp>
      <p:pic>
        <p:nvPicPr>
          <p:cNvPr id="5124" name="Picture 4">
            <a:extLst>
              <a:ext uri="{FF2B5EF4-FFF2-40B4-BE49-F238E27FC236}">
                <a16:creationId xmlns:a16="http://schemas.microsoft.com/office/drawing/2014/main" id="{1735B29E-1BA9-ED4D-9FF4-6B672F2A7B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20"/>
          <a:stretch/>
        </p:blipFill>
        <p:spPr bwMode="auto">
          <a:xfrm>
            <a:off x="2545985" y="3313215"/>
            <a:ext cx="7401578" cy="334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417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A4D1287-B217-7A49-A52C-59630A524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520"/>
          <a:stretch/>
        </p:blipFill>
        <p:spPr bwMode="auto">
          <a:xfrm>
            <a:off x="68249" y="813459"/>
            <a:ext cx="11266702" cy="50885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A57C3A-2807-0B4E-9F5E-E01D0D2F3162}"/>
              </a:ext>
            </a:extLst>
          </p:cNvPr>
          <p:cNvSpPr/>
          <p:nvPr/>
        </p:nvSpPr>
        <p:spPr>
          <a:xfrm>
            <a:off x="7754587" y="944089"/>
            <a:ext cx="3467595" cy="160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938ADE3-633D-5447-A06D-561356BC8EF0}"/>
              </a:ext>
            </a:extLst>
          </p:cNvPr>
          <p:cNvSpPr/>
          <p:nvPr/>
        </p:nvSpPr>
        <p:spPr>
          <a:xfrm>
            <a:off x="7754587" y="2458189"/>
            <a:ext cx="3467595" cy="160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EC2880-5921-BD42-92E6-D60941ED3075}"/>
              </a:ext>
            </a:extLst>
          </p:cNvPr>
          <p:cNvSpPr/>
          <p:nvPr/>
        </p:nvSpPr>
        <p:spPr>
          <a:xfrm>
            <a:off x="7754587" y="5519056"/>
            <a:ext cx="3467595" cy="16031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4FBD302-6277-5A48-A79F-65577045AC15}"/>
              </a:ext>
            </a:extLst>
          </p:cNvPr>
          <p:cNvSpPr/>
          <p:nvPr/>
        </p:nvSpPr>
        <p:spPr>
          <a:xfrm>
            <a:off x="10735294" y="825334"/>
            <a:ext cx="273132" cy="50885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C4BC665-CF4A-1548-AF7A-C79D8B407EF3}"/>
              </a:ext>
            </a:extLst>
          </p:cNvPr>
          <p:cNvSpPr/>
          <p:nvPr/>
        </p:nvSpPr>
        <p:spPr>
          <a:xfrm>
            <a:off x="8360229" y="825332"/>
            <a:ext cx="273132" cy="508857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48D67F0-EC9A-A747-872D-EAA9164C5A7D}"/>
              </a:ext>
            </a:extLst>
          </p:cNvPr>
          <p:cNvSpPr txBox="1"/>
          <p:nvPr/>
        </p:nvSpPr>
        <p:spPr>
          <a:xfrm>
            <a:off x="7754587" y="324776"/>
            <a:ext cx="3980257" cy="369332"/>
          </a:xfrm>
          <a:prstGeom prst="rect">
            <a:avLst/>
          </a:prstGeom>
          <a:noFill/>
        </p:spPr>
        <p:txBody>
          <a:bodyPr wrap="none" rtlCol="0">
            <a:spAutoFit/>
          </a:bodyPr>
          <a:lstStyle/>
          <a:p>
            <a:r>
              <a:rPr lang="en-US" dirty="0"/>
              <a:t>0 1  2  3  4  5  6  7  8  9 … column indices.</a:t>
            </a:r>
          </a:p>
        </p:txBody>
      </p:sp>
      <p:sp>
        <p:nvSpPr>
          <p:cNvPr id="33" name="Rounded Rectangle 32">
            <a:extLst>
              <a:ext uri="{FF2B5EF4-FFF2-40B4-BE49-F238E27FC236}">
                <a16:creationId xmlns:a16="http://schemas.microsoft.com/office/drawing/2014/main" id="{93B88A3F-6929-BC48-B8D5-53E432197A72}"/>
              </a:ext>
            </a:extLst>
          </p:cNvPr>
          <p:cNvSpPr/>
          <p:nvPr/>
        </p:nvSpPr>
        <p:spPr>
          <a:xfrm>
            <a:off x="8360229" y="944089"/>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21B071F7-0392-2242-A401-4EC92A151F24}"/>
              </a:ext>
            </a:extLst>
          </p:cNvPr>
          <p:cNvSpPr/>
          <p:nvPr/>
        </p:nvSpPr>
        <p:spPr>
          <a:xfrm>
            <a:off x="8383980" y="2476006"/>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BC21B30F-0BA4-EB49-9CCA-91EB8416CD90}"/>
              </a:ext>
            </a:extLst>
          </p:cNvPr>
          <p:cNvSpPr/>
          <p:nvPr/>
        </p:nvSpPr>
        <p:spPr>
          <a:xfrm>
            <a:off x="8372105" y="5516089"/>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4DA15E33-4035-2842-804A-4F9EDBBFC64F}"/>
              </a:ext>
            </a:extLst>
          </p:cNvPr>
          <p:cNvSpPr/>
          <p:nvPr/>
        </p:nvSpPr>
        <p:spPr>
          <a:xfrm>
            <a:off x="10747170" y="5516089"/>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7EDA1A90-4F21-7A48-A689-8F6CF955FF4E}"/>
              </a:ext>
            </a:extLst>
          </p:cNvPr>
          <p:cNvSpPr/>
          <p:nvPr/>
        </p:nvSpPr>
        <p:spPr>
          <a:xfrm>
            <a:off x="10747170" y="2476005"/>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0840DE52-BB88-4B4C-9A5E-8885BF877060}"/>
              </a:ext>
            </a:extLst>
          </p:cNvPr>
          <p:cNvSpPr/>
          <p:nvPr/>
        </p:nvSpPr>
        <p:spPr>
          <a:xfrm>
            <a:off x="10735294" y="932213"/>
            <a:ext cx="273132" cy="160317"/>
          </a:xfrm>
          <a:prstGeom prst="roundRect">
            <a:avLst/>
          </a:pr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323B-D023-D44F-BC09-03B0ED6B5CEC}"/>
              </a:ext>
            </a:extLst>
          </p:cNvPr>
          <p:cNvSpPr>
            <a:spLocks noGrp="1"/>
          </p:cNvSpPr>
          <p:nvPr>
            <p:ph type="title"/>
          </p:nvPr>
        </p:nvSpPr>
        <p:spPr/>
        <p:txBody>
          <a:bodyPr/>
          <a:lstStyle/>
          <a:p>
            <a:r>
              <a:rPr lang="en-US" dirty="0"/>
              <a:t>Hierarchical Mammalian Vision</a:t>
            </a:r>
          </a:p>
        </p:txBody>
      </p:sp>
      <p:sp>
        <p:nvSpPr>
          <p:cNvPr id="3" name="Content Placeholder 2">
            <a:extLst>
              <a:ext uri="{FF2B5EF4-FFF2-40B4-BE49-F238E27FC236}">
                <a16:creationId xmlns:a16="http://schemas.microsoft.com/office/drawing/2014/main" id="{D76016DF-E456-A849-B76C-C17341D2F302}"/>
              </a:ext>
            </a:extLst>
          </p:cNvPr>
          <p:cNvSpPr>
            <a:spLocks noGrp="1"/>
          </p:cNvSpPr>
          <p:nvPr>
            <p:ph idx="1"/>
          </p:nvPr>
        </p:nvSpPr>
        <p:spPr>
          <a:xfrm>
            <a:off x="908050" y="4044765"/>
            <a:ext cx="10515600" cy="2448110"/>
          </a:xfrm>
        </p:spPr>
        <p:txBody>
          <a:bodyPr>
            <a:normAutofit/>
          </a:bodyPr>
          <a:lstStyle/>
          <a:p>
            <a:pPr marL="0" indent="0">
              <a:buNone/>
            </a:pPr>
            <a:r>
              <a:rPr lang="en-US" sz="1800" dirty="0">
                <a:latin typeface="Arial" panose="020B0604020202020204" pitchFamily="34" charset="0"/>
                <a:cs typeface="Arial" panose="020B0604020202020204" pitchFamily="34" charset="0"/>
              </a:rPr>
              <a:t>During the 1960s, neurophysiologists </a:t>
            </a:r>
            <a:r>
              <a:rPr lang="en-US" sz="1800" dirty="0">
                <a:latin typeface="Arial" panose="020B0604020202020204" pitchFamily="34" charset="0"/>
                <a:cs typeface="Arial" panose="020B0604020202020204" pitchFamily="34" charset="0"/>
                <a:hlinkClick r:id="rId2"/>
              </a:rPr>
              <a:t>David Hubel</a:t>
            </a:r>
            <a:r>
              <a:rPr lang="en-US" sz="1800" dirty="0">
                <a:latin typeface="Arial" panose="020B0604020202020204" pitchFamily="34" charset="0"/>
                <a:cs typeface="Arial" panose="020B0604020202020204" pitchFamily="34" charset="0"/>
              </a:rPr>
              <a:t> and </a:t>
            </a:r>
            <a:r>
              <a:rPr lang="en-US" sz="1800" dirty="0">
                <a:latin typeface="Arial" panose="020B0604020202020204" pitchFamily="34" charset="0"/>
                <a:cs typeface="Arial" panose="020B0604020202020204" pitchFamily="34" charset="0"/>
                <a:hlinkClick r:id="rId3"/>
              </a:rPr>
              <a:t>Torsten Wiesel</a:t>
            </a:r>
            <a:r>
              <a:rPr lang="en-US" sz="1800" dirty="0">
                <a:latin typeface="Arial" panose="020B0604020202020204" pitchFamily="34" charset="0"/>
                <a:cs typeface="Arial" panose="020B0604020202020204" pitchFamily="34" charset="0"/>
              </a:rPr>
              <a:t> conducted a series of experiments to investigate the properties of the visual cortices of animals. In </a:t>
            </a:r>
            <a:r>
              <a:rPr lang="en-US" sz="1800" dirty="0">
                <a:latin typeface="Arial" panose="020B0604020202020204" pitchFamily="34" charset="0"/>
                <a:cs typeface="Arial" panose="020B0604020202020204" pitchFamily="34" charset="0"/>
                <a:hlinkClick r:id="rId4"/>
              </a:rPr>
              <a:t>one of the most notable experiments</a:t>
            </a:r>
            <a:r>
              <a:rPr lang="en-US" sz="1800" dirty="0">
                <a:latin typeface="Arial" panose="020B0604020202020204" pitchFamily="34" charset="0"/>
                <a:cs typeface="Arial" panose="020B0604020202020204" pitchFamily="34" charset="0"/>
              </a:rPr>
              <a:t>, they measured the electrical responses from a cat’s brain while stimulating it with simple patterns on a television screen. What they found was that neurons in the early visual cortex are organized in a hierarchical fashion, where the first cells connected to the cat’s retinas are responsible for detecting simple patterns like edges and bars, followed by later layers responding to more complex patterns by combining the earlier neuronal activities.</a:t>
            </a:r>
          </a:p>
          <a:p>
            <a:pPr marL="0" indent="0">
              <a:buNone/>
            </a:pPr>
            <a:r>
              <a:rPr lang="en-US" sz="1800" dirty="0">
                <a:latin typeface="Arial" panose="020B0604020202020204" pitchFamily="34" charset="0"/>
                <a:cs typeface="Arial" panose="020B0604020202020204" pitchFamily="34" charset="0"/>
              </a:rPr>
              <a:t>Reference: </a:t>
            </a:r>
            <a:r>
              <a:rPr lang="en-US" sz="1800" dirty="0">
                <a:latin typeface="Arial" panose="020B0604020202020204" pitchFamily="34" charset="0"/>
                <a:cs typeface="Arial" panose="020B0604020202020204" pitchFamily="34" charset="0"/>
                <a:hlinkClick r:id="rId5"/>
              </a:rPr>
              <a:t>https://ml4a.github.io/ml4a/convnets/</a:t>
            </a: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90766BE-3D6D-9E45-97AB-8C1A13910D72}"/>
              </a:ext>
            </a:extLst>
          </p:cNvPr>
          <p:cNvPicPr>
            <a:picLocks noChangeAspect="1"/>
          </p:cNvPicPr>
          <p:nvPr/>
        </p:nvPicPr>
        <p:blipFill>
          <a:blip r:embed="rId6"/>
          <a:stretch>
            <a:fillRect/>
          </a:stretch>
        </p:blipFill>
        <p:spPr>
          <a:xfrm>
            <a:off x="908050" y="1321131"/>
            <a:ext cx="10375900" cy="2286000"/>
          </a:xfrm>
          <a:prstGeom prst="rect">
            <a:avLst/>
          </a:prstGeom>
        </p:spPr>
      </p:pic>
    </p:spTree>
    <p:extLst>
      <p:ext uri="{BB962C8B-B14F-4D97-AF65-F5344CB8AC3E}">
        <p14:creationId xmlns:p14="http://schemas.microsoft.com/office/powerpoint/2010/main" val="34524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7A64-657E-3446-B63D-6655BDD2D625}"/>
              </a:ext>
            </a:extLst>
          </p:cNvPr>
          <p:cNvSpPr>
            <a:spLocks noGrp="1"/>
          </p:cNvSpPr>
          <p:nvPr>
            <p:ph type="title"/>
          </p:nvPr>
        </p:nvSpPr>
        <p:spPr/>
        <p:txBody>
          <a:bodyPr/>
          <a:lstStyle/>
          <a:p>
            <a:r>
              <a:rPr lang="en-US" dirty="0"/>
              <a:t>Define Such Features and use ML to solve?</a:t>
            </a:r>
          </a:p>
        </p:txBody>
      </p:sp>
      <p:sp>
        <p:nvSpPr>
          <p:cNvPr id="3" name="Content Placeholder 2">
            <a:extLst>
              <a:ext uri="{FF2B5EF4-FFF2-40B4-BE49-F238E27FC236}">
                <a16:creationId xmlns:a16="http://schemas.microsoft.com/office/drawing/2014/main" id="{F64FDF8B-E6FD-EB45-B5C3-C817A0DFA980}"/>
              </a:ext>
            </a:extLst>
          </p:cNvPr>
          <p:cNvSpPr>
            <a:spLocks noGrp="1"/>
          </p:cNvSpPr>
          <p:nvPr>
            <p:ph idx="1"/>
          </p:nvPr>
        </p:nvSpPr>
        <p:spPr/>
        <p:txBody>
          <a:bodyPr/>
          <a:lstStyle/>
          <a:p>
            <a:r>
              <a:rPr lang="en-US" dirty="0"/>
              <a:t>What if we, as humans, define edges and shapes that define an object?</a:t>
            </a:r>
          </a:p>
          <a:p>
            <a:r>
              <a:rPr lang="en-US" dirty="0"/>
              <a:t>Can ML algorithms use these features faithfully and accurately predict the result we want?</a:t>
            </a:r>
          </a:p>
        </p:txBody>
      </p:sp>
    </p:spTree>
    <p:extLst>
      <p:ext uri="{BB962C8B-B14F-4D97-AF65-F5344CB8AC3E}">
        <p14:creationId xmlns:p14="http://schemas.microsoft.com/office/powerpoint/2010/main" val="90809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4D4-B49A-D34E-B593-C06CCE7497DB}"/>
              </a:ext>
            </a:extLst>
          </p:cNvPr>
          <p:cNvSpPr>
            <a:spLocks noGrp="1"/>
          </p:cNvSpPr>
          <p:nvPr>
            <p:ph type="title"/>
          </p:nvPr>
        </p:nvSpPr>
        <p:spPr/>
        <p:txBody>
          <a:bodyPr/>
          <a:lstStyle/>
          <a:p>
            <a:r>
              <a:rPr lang="en-US" dirty="0"/>
              <a:t>Shortcomings with Traditional Hand Feature Engineering for Computer Vision</a:t>
            </a:r>
          </a:p>
        </p:txBody>
      </p:sp>
      <p:pic>
        <p:nvPicPr>
          <p:cNvPr id="7170" name="Picture 2" descr="The San Francisco Intl Airport California Satellite Poster Home &amp;amp; Living  Home Décor efp.osteology.org">
            <a:extLst>
              <a:ext uri="{FF2B5EF4-FFF2-40B4-BE49-F238E27FC236}">
                <a16:creationId xmlns:a16="http://schemas.microsoft.com/office/drawing/2014/main" id="{6BE2B0BA-6446-F542-93BB-97CEBDD3FA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9398" y="1845665"/>
            <a:ext cx="6970815" cy="464721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1F49D03-356E-B342-8AC8-8F270D7C4C86}"/>
              </a:ext>
            </a:extLst>
          </p:cNvPr>
          <p:cNvGrpSpPr/>
          <p:nvPr/>
        </p:nvGrpSpPr>
        <p:grpSpPr>
          <a:xfrm>
            <a:off x="207159" y="1845665"/>
            <a:ext cx="2360057" cy="1607085"/>
            <a:chOff x="100281" y="1845665"/>
            <a:chExt cx="2360057" cy="1607085"/>
          </a:xfrm>
        </p:grpSpPr>
        <p:pic>
          <p:nvPicPr>
            <p:cNvPr id="5" name="Picture 4">
              <a:extLst>
                <a:ext uri="{FF2B5EF4-FFF2-40B4-BE49-F238E27FC236}">
                  <a16:creationId xmlns:a16="http://schemas.microsoft.com/office/drawing/2014/main" id="{9F1F5E47-492D-8F41-8E72-2CC7012E5212}"/>
                </a:ext>
              </a:extLst>
            </p:cNvPr>
            <p:cNvPicPr>
              <a:picLocks noChangeAspect="1"/>
            </p:cNvPicPr>
            <p:nvPr/>
          </p:nvPicPr>
          <p:blipFill>
            <a:blip r:embed="rId3"/>
            <a:stretch>
              <a:fillRect/>
            </a:stretch>
          </p:blipFill>
          <p:spPr>
            <a:xfrm>
              <a:off x="897742" y="1845665"/>
              <a:ext cx="787400" cy="850900"/>
            </a:xfrm>
            <a:prstGeom prst="rect">
              <a:avLst/>
            </a:prstGeom>
          </p:spPr>
        </p:pic>
        <p:pic>
          <p:nvPicPr>
            <p:cNvPr id="7" name="Picture 6">
              <a:extLst>
                <a:ext uri="{FF2B5EF4-FFF2-40B4-BE49-F238E27FC236}">
                  <a16:creationId xmlns:a16="http://schemas.microsoft.com/office/drawing/2014/main" id="{D38F57EB-7D04-8545-878C-93B39F78C7FB}"/>
                </a:ext>
              </a:extLst>
            </p:cNvPr>
            <p:cNvPicPr>
              <a:picLocks noChangeAspect="1"/>
            </p:cNvPicPr>
            <p:nvPr/>
          </p:nvPicPr>
          <p:blipFill>
            <a:blip r:embed="rId3"/>
            <a:stretch>
              <a:fillRect/>
            </a:stretch>
          </p:blipFill>
          <p:spPr>
            <a:xfrm>
              <a:off x="100281" y="1845665"/>
              <a:ext cx="787400" cy="850900"/>
            </a:xfrm>
            <a:prstGeom prst="rect">
              <a:avLst/>
            </a:prstGeom>
          </p:spPr>
        </p:pic>
        <p:pic>
          <p:nvPicPr>
            <p:cNvPr id="6" name="Picture 5">
              <a:extLst>
                <a:ext uri="{FF2B5EF4-FFF2-40B4-BE49-F238E27FC236}">
                  <a16:creationId xmlns:a16="http://schemas.microsoft.com/office/drawing/2014/main" id="{F4D94197-AFFD-7B4C-9EEC-8A5F090B946E}"/>
                </a:ext>
              </a:extLst>
            </p:cNvPr>
            <p:cNvPicPr>
              <a:picLocks noChangeAspect="1"/>
            </p:cNvPicPr>
            <p:nvPr/>
          </p:nvPicPr>
          <p:blipFill>
            <a:blip r:embed="rId4"/>
            <a:stretch>
              <a:fillRect/>
            </a:stretch>
          </p:blipFill>
          <p:spPr>
            <a:xfrm>
              <a:off x="1683163" y="1845665"/>
              <a:ext cx="774700" cy="787400"/>
            </a:xfrm>
            <a:prstGeom prst="rect">
              <a:avLst/>
            </a:prstGeom>
          </p:spPr>
        </p:pic>
        <p:pic>
          <p:nvPicPr>
            <p:cNvPr id="8" name="Picture 7">
              <a:extLst>
                <a:ext uri="{FF2B5EF4-FFF2-40B4-BE49-F238E27FC236}">
                  <a16:creationId xmlns:a16="http://schemas.microsoft.com/office/drawing/2014/main" id="{7358ACA0-16F9-1E4D-936F-A0BD683F8C5C}"/>
                </a:ext>
              </a:extLst>
            </p:cNvPr>
            <p:cNvPicPr>
              <a:picLocks noChangeAspect="1"/>
            </p:cNvPicPr>
            <p:nvPr/>
          </p:nvPicPr>
          <p:blipFill>
            <a:blip r:embed="rId5"/>
            <a:stretch>
              <a:fillRect/>
            </a:stretch>
          </p:blipFill>
          <p:spPr>
            <a:xfrm>
              <a:off x="913081" y="2694503"/>
              <a:ext cx="825500" cy="749300"/>
            </a:xfrm>
            <a:prstGeom prst="rect">
              <a:avLst/>
            </a:prstGeom>
          </p:spPr>
        </p:pic>
        <p:pic>
          <p:nvPicPr>
            <p:cNvPr id="9" name="Picture 8">
              <a:extLst>
                <a:ext uri="{FF2B5EF4-FFF2-40B4-BE49-F238E27FC236}">
                  <a16:creationId xmlns:a16="http://schemas.microsoft.com/office/drawing/2014/main" id="{1D0D6884-EC64-7046-A4CB-7685EB4D35C6}"/>
                </a:ext>
              </a:extLst>
            </p:cNvPr>
            <p:cNvPicPr>
              <a:picLocks noChangeAspect="1"/>
            </p:cNvPicPr>
            <p:nvPr/>
          </p:nvPicPr>
          <p:blipFill>
            <a:blip r:embed="rId6"/>
            <a:stretch>
              <a:fillRect/>
            </a:stretch>
          </p:blipFill>
          <p:spPr>
            <a:xfrm>
              <a:off x="1647538" y="2627250"/>
              <a:ext cx="812800" cy="825500"/>
            </a:xfrm>
            <a:prstGeom prst="rect">
              <a:avLst/>
            </a:prstGeom>
          </p:spPr>
        </p:pic>
        <p:pic>
          <p:nvPicPr>
            <p:cNvPr id="10" name="Picture 9">
              <a:extLst>
                <a:ext uri="{FF2B5EF4-FFF2-40B4-BE49-F238E27FC236}">
                  <a16:creationId xmlns:a16="http://schemas.microsoft.com/office/drawing/2014/main" id="{CB8CD5E5-B168-5E48-A87B-23DF0F1F6DA0}"/>
                </a:ext>
              </a:extLst>
            </p:cNvPr>
            <p:cNvPicPr>
              <a:picLocks noChangeAspect="1"/>
            </p:cNvPicPr>
            <p:nvPr/>
          </p:nvPicPr>
          <p:blipFill>
            <a:blip r:embed="rId7"/>
            <a:stretch>
              <a:fillRect/>
            </a:stretch>
          </p:blipFill>
          <p:spPr>
            <a:xfrm>
              <a:off x="100281" y="2637190"/>
              <a:ext cx="812800" cy="812800"/>
            </a:xfrm>
            <a:prstGeom prst="rect">
              <a:avLst/>
            </a:prstGeom>
          </p:spPr>
        </p:pic>
      </p:grpSp>
      <p:sp>
        <p:nvSpPr>
          <p:cNvPr id="12" name="TextBox 11">
            <a:extLst>
              <a:ext uri="{FF2B5EF4-FFF2-40B4-BE49-F238E27FC236}">
                <a16:creationId xmlns:a16="http://schemas.microsoft.com/office/drawing/2014/main" id="{D253586F-2166-9A49-8137-139BE59D764E}"/>
              </a:ext>
            </a:extLst>
          </p:cNvPr>
          <p:cNvSpPr txBox="1"/>
          <p:nvPr/>
        </p:nvSpPr>
        <p:spPr>
          <a:xfrm>
            <a:off x="207159" y="4241515"/>
            <a:ext cx="1295035" cy="1754326"/>
          </a:xfrm>
          <a:prstGeom prst="rect">
            <a:avLst/>
          </a:prstGeom>
          <a:noFill/>
        </p:spPr>
        <p:txBody>
          <a:bodyPr wrap="none" rtlCol="0">
            <a:spAutoFit/>
          </a:bodyPr>
          <a:lstStyle/>
          <a:p>
            <a:r>
              <a:rPr lang="en-US" dirty="0"/>
              <a:t>Orientation</a:t>
            </a:r>
          </a:p>
          <a:p>
            <a:r>
              <a:rPr lang="en-US" dirty="0"/>
              <a:t>Lighting</a:t>
            </a:r>
          </a:p>
          <a:p>
            <a:r>
              <a:rPr lang="en-US" dirty="0"/>
              <a:t>Scale</a:t>
            </a:r>
          </a:p>
          <a:p>
            <a:r>
              <a:rPr lang="en-US" dirty="0"/>
              <a:t>Background</a:t>
            </a:r>
          </a:p>
          <a:p>
            <a:r>
              <a:rPr lang="en-US" dirty="0"/>
              <a:t>…</a:t>
            </a:r>
          </a:p>
          <a:p>
            <a:endParaRPr lang="en-US" dirty="0"/>
          </a:p>
        </p:txBody>
      </p:sp>
    </p:spTree>
    <p:extLst>
      <p:ext uri="{BB962C8B-B14F-4D97-AF65-F5344CB8AC3E}">
        <p14:creationId xmlns:p14="http://schemas.microsoft.com/office/powerpoint/2010/main" val="527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31335-5710-0544-BEDC-69819D762457}"/>
              </a:ext>
            </a:extLst>
          </p:cNvPr>
          <p:cNvSpPr>
            <a:spLocks noGrp="1"/>
          </p:cNvSpPr>
          <p:nvPr>
            <p:ph type="title"/>
          </p:nvPr>
        </p:nvSpPr>
        <p:spPr/>
        <p:txBody>
          <a:bodyPr/>
          <a:lstStyle/>
          <a:p>
            <a:r>
              <a:rPr lang="en-US" dirty="0"/>
              <a:t>Use Fully Connected Networks to Learn?</a:t>
            </a:r>
          </a:p>
        </p:txBody>
      </p:sp>
      <p:sp>
        <p:nvSpPr>
          <p:cNvPr id="4" name="TextBox 3">
            <a:extLst>
              <a:ext uri="{FF2B5EF4-FFF2-40B4-BE49-F238E27FC236}">
                <a16:creationId xmlns:a16="http://schemas.microsoft.com/office/drawing/2014/main" id="{62E964E2-7A9D-3548-AE0B-CB336C7FD2DD}"/>
              </a:ext>
            </a:extLst>
          </p:cNvPr>
          <p:cNvSpPr txBox="1"/>
          <p:nvPr/>
        </p:nvSpPr>
        <p:spPr>
          <a:xfrm>
            <a:off x="1223156" y="2161313"/>
            <a:ext cx="1881092" cy="4524315"/>
          </a:xfrm>
          <a:prstGeom prst="rect">
            <a:avLst/>
          </a:prstGeom>
          <a:noFill/>
        </p:spPr>
        <p:txBody>
          <a:bodyPr wrap="none" rtlCol="0">
            <a:spAutoFit/>
          </a:bodyPr>
          <a:lstStyle/>
          <a:p>
            <a:pPr algn="ctr"/>
            <a:r>
              <a:rPr lang="en-US" dirty="0"/>
              <a:t>Input Image</a:t>
            </a:r>
          </a:p>
          <a:p>
            <a:pPr algn="ctr"/>
            <a:endParaRPr lang="en-US" dirty="0"/>
          </a:p>
          <a:p>
            <a:pPr algn="ctr"/>
            <a:endParaRPr lang="en-US" dirty="0"/>
          </a:p>
          <a:p>
            <a:pPr algn="ctr"/>
            <a:endParaRPr lang="en-US" dirty="0"/>
          </a:p>
          <a:p>
            <a:pPr algn="ctr"/>
            <a:endParaRPr lang="en-US" dirty="0"/>
          </a:p>
          <a:p>
            <a:pPr algn="ctr"/>
            <a:r>
              <a:rPr lang="en-US" dirty="0"/>
              <a:t>Primitive Features</a:t>
            </a:r>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Object Parts</a:t>
            </a:r>
          </a:p>
          <a:p>
            <a:pPr algn="ctr"/>
            <a:endParaRPr lang="en-US" dirty="0"/>
          </a:p>
          <a:p>
            <a:pPr algn="ctr"/>
            <a:endParaRPr lang="en-US" dirty="0"/>
          </a:p>
          <a:p>
            <a:pPr algn="ctr"/>
            <a:endParaRPr lang="en-US" dirty="0"/>
          </a:p>
          <a:p>
            <a:pPr algn="ctr"/>
            <a:r>
              <a:rPr lang="en-US" dirty="0"/>
              <a:t>Object</a:t>
            </a:r>
          </a:p>
        </p:txBody>
      </p:sp>
      <p:pic>
        <p:nvPicPr>
          <p:cNvPr id="8194" name="Picture 2" descr="3,000+ Free Tree &amp;amp; Nature Vectors">
            <a:extLst>
              <a:ext uri="{FF2B5EF4-FFF2-40B4-BE49-F238E27FC236}">
                <a16:creationId xmlns:a16="http://schemas.microsoft.com/office/drawing/2014/main" id="{4E82CF1B-6557-C147-972C-54B84407A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273" y="1571938"/>
            <a:ext cx="1473530" cy="15930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3,000+ Free Tree &amp;amp; Nature Vectors">
            <a:extLst>
              <a:ext uri="{FF2B5EF4-FFF2-40B4-BE49-F238E27FC236}">
                <a16:creationId xmlns:a16="http://schemas.microsoft.com/office/drawing/2014/main" id="{0F070B98-BDA2-B24B-B69C-08603A7E7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641" y="1453185"/>
            <a:ext cx="1473530" cy="15930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E3F17-06D6-0049-B0A4-F225173D1565}"/>
              </a:ext>
            </a:extLst>
          </p:cNvPr>
          <p:cNvSpPr txBox="1"/>
          <p:nvPr/>
        </p:nvSpPr>
        <p:spPr>
          <a:xfrm>
            <a:off x="5047727" y="3562601"/>
            <a:ext cx="1612621" cy="369332"/>
          </a:xfrm>
          <a:prstGeom prst="rect">
            <a:avLst/>
          </a:prstGeom>
          <a:noFill/>
        </p:spPr>
        <p:txBody>
          <a:bodyPr wrap="none" rtlCol="0">
            <a:spAutoFit/>
          </a:bodyPr>
          <a:lstStyle/>
          <a:p>
            <a:r>
              <a:rPr lang="en-US" dirty="0"/>
              <a:t>Oriented Edges</a:t>
            </a:r>
          </a:p>
        </p:txBody>
      </p:sp>
      <p:sp>
        <p:nvSpPr>
          <p:cNvPr id="9" name="TextBox 8">
            <a:extLst>
              <a:ext uri="{FF2B5EF4-FFF2-40B4-BE49-F238E27FC236}">
                <a16:creationId xmlns:a16="http://schemas.microsoft.com/office/drawing/2014/main" id="{4949D8DE-9B41-3140-A37E-2E93FF19ABB5}"/>
              </a:ext>
            </a:extLst>
          </p:cNvPr>
          <p:cNvSpPr txBox="1"/>
          <p:nvPr/>
        </p:nvSpPr>
        <p:spPr>
          <a:xfrm>
            <a:off x="5023976" y="5165770"/>
            <a:ext cx="1751890" cy="369332"/>
          </a:xfrm>
          <a:prstGeom prst="rect">
            <a:avLst/>
          </a:prstGeom>
          <a:noFill/>
        </p:spPr>
        <p:txBody>
          <a:bodyPr wrap="none" rtlCol="0">
            <a:spAutoFit/>
          </a:bodyPr>
          <a:lstStyle/>
          <a:p>
            <a:r>
              <a:rPr lang="en-US" dirty="0"/>
              <a:t>Bark, leaves, etc.</a:t>
            </a:r>
          </a:p>
        </p:txBody>
      </p:sp>
      <p:sp>
        <p:nvSpPr>
          <p:cNvPr id="8" name="TextBox 7">
            <a:extLst>
              <a:ext uri="{FF2B5EF4-FFF2-40B4-BE49-F238E27FC236}">
                <a16:creationId xmlns:a16="http://schemas.microsoft.com/office/drawing/2014/main" id="{1279ACF6-DF03-974D-95AE-F661E06DC89E}"/>
              </a:ext>
            </a:extLst>
          </p:cNvPr>
          <p:cNvSpPr txBox="1"/>
          <p:nvPr/>
        </p:nvSpPr>
        <p:spPr>
          <a:xfrm>
            <a:off x="5630747" y="6248834"/>
            <a:ext cx="590546" cy="369332"/>
          </a:xfrm>
          <a:prstGeom prst="rect">
            <a:avLst/>
          </a:prstGeom>
          <a:noFill/>
        </p:spPr>
        <p:txBody>
          <a:bodyPr wrap="none" rtlCol="0">
            <a:spAutoFit/>
          </a:bodyPr>
          <a:lstStyle/>
          <a:p>
            <a:r>
              <a:rPr lang="en-US" dirty="0"/>
              <a:t>Tree</a:t>
            </a:r>
          </a:p>
        </p:txBody>
      </p:sp>
      <p:sp>
        <p:nvSpPr>
          <p:cNvPr id="12" name="TextBox 11">
            <a:extLst>
              <a:ext uri="{FF2B5EF4-FFF2-40B4-BE49-F238E27FC236}">
                <a16:creationId xmlns:a16="http://schemas.microsoft.com/office/drawing/2014/main" id="{FF146C67-E984-9D43-8185-7099B2D76E6A}"/>
              </a:ext>
            </a:extLst>
          </p:cNvPr>
          <p:cNvSpPr txBox="1"/>
          <p:nvPr/>
        </p:nvSpPr>
        <p:spPr>
          <a:xfrm>
            <a:off x="9928885" y="6248834"/>
            <a:ext cx="590546" cy="369332"/>
          </a:xfrm>
          <a:prstGeom prst="rect">
            <a:avLst/>
          </a:prstGeom>
          <a:noFill/>
        </p:spPr>
        <p:txBody>
          <a:bodyPr wrap="none" rtlCol="0">
            <a:spAutoFit/>
          </a:bodyPr>
          <a:lstStyle/>
          <a:p>
            <a:r>
              <a:rPr lang="en-US" dirty="0"/>
              <a:t>Tree</a:t>
            </a:r>
          </a:p>
        </p:txBody>
      </p:sp>
      <p:pic>
        <p:nvPicPr>
          <p:cNvPr id="10" name="Picture 9">
            <a:extLst>
              <a:ext uri="{FF2B5EF4-FFF2-40B4-BE49-F238E27FC236}">
                <a16:creationId xmlns:a16="http://schemas.microsoft.com/office/drawing/2014/main" id="{55D837AD-F90E-0344-9D8F-7D47DB0F3A13}"/>
              </a:ext>
            </a:extLst>
          </p:cNvPr>
          <p:cNvPicPr>
            <a:picLocks noChangeAspect="1"/>
          </p:cNvPicPr>
          <p:nvPr/>
        </p:nvPicPr>
        <p:blipFill>
          <a:blip r:embed="rId3"/>
          <a:stretch>
            <a:fillRect/>
          </a:stretch>
        </p:blipFill>
        <p:spPr>
          <a:xfrm rot="5400000">
            <a:off x="8820477" y="3367400"/>
            <a:ext cx="2451100" cy="2336800"/>
          </a:xfrm>
          <a:prstGeom prst="rect">
            <a:avLst/>
          </a:prstGeom>
        </p:spPr>
      </p:pic>
      <p:cxnSp>
        <p:nvCxnSpPr>
          <p:cNvPr id="13" name="Straight Arrow Connector 12">
            <a:extLst>
              <a:ext uri="{FF2B5EF4-FFF2-40B4-BE49-F238E27FC236}">
                <a16:creationId xmlns:a16="http://schemas.microsoft.com/office/drawing/2014/main" id="{0F6FA240-0CAA-254A-ADFB-817D14D4A09D}"/>
              </a:ext>
            </a:extLst>
          </p:cNvPr>
          <p:cNvCxnSpPr/>
          <p:nvPr/>
        </p:nvCxnSpPr>
        <p:spPr>
          <a:xfrm>
            <a:off x="10224158" y="5678224"/>
            <a:ext cx="0" cy="354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0B4597-CD34-D74A-AE43-F7FD4ABBC997}"/>
              </a:ext>
            </a:extLst>
          </p:cNvPr>
          <p:cNvCxnSpPr/>
          <p:nvPr/>
        </p:nvCxnSpPr>
        <p:spPr>
          <a:xfrm>
            <a:off x="5913414" y="3184406"/>
            <a:ext cx="0" cy="3544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5A5E5E-97EE-354C-A8FC-24EF2F04E436}"/>
              </a:ext>
            </a:extLst>
          </p:cNvPr>
          <p:cNvCxnSpPr>
            <a:cxnSpLocks/>
          </p:cNvCxnSpPr>
          <p:nvPr/>
        </p:nvCxnSpPr>
        <p:spPr>
          <a:xfrm>
            <a:off x="5901540" y="3991929"/>
            <a:ext cx="0" cy="10550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B5EAE8-E4C0-2D4F-9A7A-CF61EBF290A1}"/>
              </a:ext>
            </a:extLst>
          </p:cNvPr>
          <p:cNvCxnSpPr>
            <a:cxnSpLocks/>
          </p:cNvCxnSpPr>
          <p:nvPr/>
        </p:nvCxnSpPr>
        <p:spPr>
          <a:xfrm>
            <a:off x="5901539" y="5523846"/>
            <a:ext cx="0" cy="5088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0CE8CE-195D-E149-9F1F-A0678E8CC999}"/>
              </a:ext>
            </a:extLst>
          </p:cNvPr>
          <p:cNvCxnSpPr>
            <a:cxnSpLocks/>
          </p:cNvCxnSpPr>
          <p:nvPr/>
        </p:nvCxnSpPr>
        <p:spPr>
          <a:xfrm>
            <a:off x="2148443" y="2565072"/>
            <a:ext cx="0" cy="8512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67A5BC3-3E6D-C64F-B116-E82AF8C5D4AF}"/>
              </a:ext>
            </a:extLst>
          </p:cNvPr>
          <p:cNvCxnSpPr>
            <a:cxnSpLocks/>
          </p:cNvCxnSpPr>
          <p:nvPr/>
        </p:nvCxnSpPr>
        <p:spPr>
          <a:xfrm>
            <a:off x="2172688" y="4027556"/>
            <a:ext cx="0" cy="10550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8E870B-1725-6C4A-9CC3-61F43867770E}"/>
              </a:ext>
            </a:extLst>
          </p:cNvPr>
          <p:cNvCxnSpPr>
            <a:cxnSpLocks/>
          </p:cNvCxnSpPr>
          <p:nvPr/>
        </p:nvCxnSpPr>
        <p:spPr>
          <a:xfrm>
            <a:off x="2172687" y="5630724"/>
            <a:ext cx="0" cy="5088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CAB3B71-2667-DA4D-8850-FA404935EB3D}"/>
              </a:ext>
            </a:extLst>
          </p:cNvPr>
          <p:cNvSpPr/>
          <p:nvPr/>
        </p:nvSpPr>
        <p:spPr>
          <a:xfrm rot="16200000">
            <a:off x="-327105" y="4181162"/>
            <a:ext cx="2141933" cy="400110"/>
          </a:xfrm>
          <a:prstGeom prst="rect">
            <a:avLst/>
          </a:prstGeom>
        </p:spPr>
        <p:txBody>
          <a:bodyPr wrap="none">
            <a:spAutoFit/>
          </a:bodyPr>
          <a:lstStyle/>
          <a:p>
            <a:r>
              <a:rPr lang="en-US" sz="2000" b="1" dirty="0">
                <a:latin typeface="Arial" panose="020B0604020202020204" pitchFamily="34" charset="0"/>
                <a:cs typeface="Arial" panose="020B0604020202020204" pitchFamily="34" charset="0"/>
              </a:rPr>
              <a:t>HIERARCHICAL</a:t>
            </a:r>
            <a:endParaRPr lang="en-US" sz="2000" b="1" dirty="0"/>
          </a:p>
        </p:txBody>
      </p:sp>
      <p:sp>
        <p:nvSpPr>
          <p:cNvPr id="25" name="TextBox 24">
            <a:extLst>
              <a:ext uri="{FF2B5EF4-FFF2-40B4-BE49-F238E27FC236}">
                <a16:creationId xmlns:a16="http://schemas.microsoft.com/office/drawing/2014/main" id="{9F95A3D5-371D-CF4E-8E14-E6FFA19DFB8F}"/>
              </a:ext>
            </a:extLst>
          </p:cNvPr>
          <p:cNvSpPr txBox="1"/>
          <p:nvPr/>
        </p:nvSpPr>
        <p:spPr>
          <a:xfrm>
            <a:off x="11214427" y="4150140"/>
            <a:ext cx="560923" cy="369332"/>
          </a:xfrm>
          <a:prstGeom prst="rect">
            <a:avLst/>
          </a:prstGeom>
          <a:noFill/>
        </p:spPr>
        <p:txBody>
          <a:bodyPr wrap="none" rtlCol="0">
            <a:spAutoFit/>
          </a:bodyPr>
          <a:lstStyle/>
          <a:p>
            <a:r>
              <a:rPr lang="en-US" dirty="0"/>
              <a:t>FCN</a:t>
            </a:r>
          </a:p>
        </p:txBody>
      </p:sp>
    </p:spTree>
    <p:extLst>
      <p:ext uri="{BB962C8B-B14F-4D97-AF65-F5344CB8AC3E}">
        <p14:creationId xmlns:p14="http://schemas.microsoft.com/office/powerpoint/2010/main" val="338054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8BB9-FEB2-9542-8CEA-56A9074BED29}"/>
              </a:ext>
            </a:extLst>
          </p:cNvPr>
          <p:cNvSpPr>
            <a:spLocks noGrp="1"/>
          </p:cNvSpPr>
          <p:nvPr>
            <p:ph type="title"/>
          </p:nvPr>
        </p:nvSpPr>
        <p:spPr/>
        <p:txBody>
          <a:bodyPr/>
          <a:lstStyle/>
          <a:p>
            <a:r>
              <a:rPr lang="en-US" dirty="0"/>
              <a:t>Very hard to train! </a:t>
            </a:r>
          </a:p>
        </p:txBody>
      </p:sp>
      <p:sp>
        <p:nvSpPr>
          <p:cNvPr id="3" name="Content Placeholder 2">
            <a:extLst>
              <a:ext uri="{FF2B5EF4-FFF2-40B4-BE49-F238E27FC236}">
                <a16:creationId xmlns:a16="http://schemas.microsoft.com/office/drawing/2014/main" id="{4C902BD6-2E48-D645-8824-857CE0A005B1}"/>
              </a:ext>
            </a:extLst>
          </p:cNvPr>
          <p:cNvSpPr>
            <a:spLocks noGrp="1"/>
          </p:cNvSpPr>
          <p:nvPr>
            <p:ph idx="1"/>
          </p:nvPr>
        </p:nvSpPr>
        <p:spPr/>
        <p:txBody>
          <a:bodyPr/>
          <a:lstStyle/>
          <a:p>
            <a:pPr marL="0" indent="0">
              <a:buNone/>
            </a:pPr>
            <a:r>
              <a:rPr lang="en-US" dirty="0"/>
              <a:t>Number of parameters = 3 x (D x D) + D</a:t>
            </a:r>
          </a:p>
          <a:p>
            <a:pPr marL="0" indent="0">
              <a:buNone/>
            </a:pPr>
            <a:r>
              <a:rPr lang="en-US" dirty="0"/>
              <a:t>To feed images to FCN, we can flatten the images.</a:t>
            </a:r>
          </a:p>
          <a:p>
            <a:pPr marL="0" indent="0">
              <a:buNone/>
            </a:pPr>
            <a:r>
              <a:rPr lang="en-US" dirty="0"/>
              <a:t>For a 32x32 image, D=1024.</a:t>
            </a:r>
          </a:p>
          <a:p>
            <a:pPr marL="0" indent="0">
              <a:buNone/>
            </a:pPr>
            <a:r>
              <a:rPr lang="en-US" dirty="0"/>
              <a:t>Number of parameters = 3 x (1024 x 1024) + 1024 </a:t>
            </a:r>
          </a:p>
          <a:p>
            <a:pPr marL="0" indent="0">
              <a:buNone/>
            </a:pPr>
            <a:r>
              <a:rPr lang="en-US" dirty="0"/>
              <a:t>~ 3x10</a:t>
            </a:r>
            <a:r>
              <a:rPr lang="en-US" baseline="30000" dirty="0"/>
              <a:t>6</a:t>
            </a:r>
            <a:endParaRPr lang="en-US" dirty="0"/>
          </a:p>
        </p:txBody>
      </p:sp>
      <p:pic>
        <p:nvPicPr>
          <p:cNvPr id="4" name="Picture 3">
            <a:extLst>
              <a:ext uri="{FF2B5EF4-FFF2-40B4-BE49-F238E27FC236}">
                <a16:creationId xmlns:a16="http://schemas.microsoft.com/office/drawing/2014/main" id="{B729D96E-58C0-6847-B62E-A8601DAD336B}"/>
              </a:ext>
            </a:extLst>
          </p:cNvPr>
          <p:cNvPicPr>
            <a:picLocks noChangeAspect="1"/>
          </p:cNvPicPr>
          <p:nvPr/>
        </p:nvPicPr>
        <p:blipFill>
          <a:blip r:embed="rId2"/>
          <a:stretch>
            <a:fillRect/>
          </a:stretch>
        </p:blipFill>
        <p:spPr>
          <a:xfrm>
            <a:off x="8834170" y="681037"/>
            <a:ext cx="3263900" cy="5740400"/>
          </a:xfrm>
          <a:prstGeom prst="rect">
            <a:avLst/>
          </a:prstGeom>
        </p:spPr>
      </p:pic>
    </p:spTree>
    <p:extLst>
      <p:ext uri="{BB962C8B-B14F-4D97-AF65-F5344CB8AC3E}">
        <p14:creationId xmlns:p14="http://schemas.microsoft.com/office/powerpoint/2010/main" val="3824935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2537</TotalTime>
  <Words>1264</Words>
  <Application>Microsoft Macintosh PowerPoint</Application>
  <PresentationFormat>Widescreen</PresentationFormat>
  <Paragraphs>94</Paragraphs>
  <Slides>18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Deep Learning for Computer Vision</vt:lpstr>
      <vt:lpstr>Major Applications of DL for Computer Vision</vt:lpstr>
      <vt:lpstr>The AI needs to see!</vt:lpstr>
      <vt:lpstr>PowerPoint Presentation</vt:lpstr>
      <vt:lpstr>Hierarchical Mammalian Vision</vt:lpstr>
      <vt:lpstr>Define Such Features and use ML to solve?</vt:lpstr>
      <vt:lpstr>Shortcomings with Traditional Hand Feature Engineering for Computer Vision</vt:lpstr>
      <vt:lpstr>Use Fully Connected Networks to Learn?</vt:lpstr>
      <vt:lpstr>Very hard to train! </vt:lpstr>
      <vt:lpstr>Hierarchical Learning using Convolutional Neural Networks</vt:lpstr>
      <vt:lpstr>PowerPoint Presentation</vt:lpstr>
      <vt:lpstr>What is Convolution Operation?</vt:lpstr>
      <vt:lpstr>Convolution Operation for Images</vt:lpstr>
      <vt:lpstr>PowerPoint Presentation</vt:lpstr>
      <vt:lpstr>PowerPoint Presentation</vt:lpstr>
      <vt:lpstr>Pooling</vt:lpstr>
      <vt:lpstr>Padding</vt:lpstr>
      <vt:lpstr>Strides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843</cp:revision>
  <dcterms:created xsi:type="dcterms:W3CDTF">2021-08-10T15:57:39Z</dcterms:created>
  <dcterms:modified xsi:type="dcterms:W3CDTF">2021-10-13T18:30:33Z</dcterms:modified>
</cp:coreProperties>
</file>